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sldIdLst>
    <p:sldId id="258" r:id="rId3"/>
    <p:sldId id="257" r:id="rId4"/>
    <p:sldId id="272" r:id="rId5"/>
    <p:sldId id="266" r:id="rId6"/>
    <p:sldId id="267" r:id="rId7"/>
    <p:sldId id="259" r:id="rId8"/>
    <p:sldId id="270" r:id="rId9"/>
    <p:sldId id="269" r:id="rId10"/>
    <p:sldId id="273" r:id="rId11"/>
    <p:sldId id="274" r:id="rId12"/>
    <p:sldId id="271" r:id="rId13"/>
    <p:sldId id="268" r:id="rId14"/>
    <p:sldId id="260" r:id="rId15"/>
    <p:sldId id="262" r:id="rId16"/>
    <p:sldId id="263" r:id="rId17"/>
    <p:sldId id="264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139CA4-3EEC-2F33-8A96-208361D766B5}" v="14" dt="2021-10-19T10:09:11.135"/>
    <p1510:client id="{3042BE35-0222-F060-9CF5-F9C465B284E9}" v="652" dt="2021-10-04T16:59:01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3424EB-4936-4F4D-BEA3-92A66619CC4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EF5B21A-F160-4A58-8F41-B8A5F391895B}">
      <dgm:prSet/>
      <dgm:spPr/>
      <dgm:t>
        <a:bodyPr/>
        <a:lstStyle/>
        <a:p>
          <a:r>
            <a:rPr lang="en-US"/>
            <a:t>Fertige (graphische) Notizen an.</a:t>
          </a:r>
        </a:p>
      </dgm:t>
    </dgm:pt>
    <dgm:pt modelId="{FC1FB54E-25F5-489B-9659-D25A866BD0FD}" type="parTrans" cxnId="{CDE8F693-8448-4437-9B33-054A63B66EB7}">
      <dgm:prSet/>
      <dgm:spPr/>
      <dgm:t>
        <a:bodyPr/>
        <a:lstStyle/>
        <a:p>
          <a:endParaRPr lang="en-US"/>
        </a:p>
      </dgm:t>
    </dgm:pt>
    <dgm:pt modelId="{0AB3071A-7212-455D-B439-23C02ED3E817}" type="sibTrans" cxnId="{CDE8F693-8448-4437-9B33-054A63B66EB7}">
      <dgm:prSet/>
      <dgm:spPr/>
      <dgm:t>
        <a:bodyPr/>
        <a:lstStyle/>
        <a:p>
          <a:endParaRPr lang="en-US"/>
        </a:p>
      </dgm:t>
    </dgm:pt>
    <dgm:pt modelId="{4B5129E8-7E1B-4AF2-8097-A389DA438A70}">
      <dgm:prSet/>
      <dgm:spPr/>
      <dgm:t>
        <a:bodyPr/>
        <a:lstStyle/>
        <a:p>
          <a:r>
            <a:rPr lang="en-US"/>
            <a:t>Nutze die Bilder, evtl. mit Verweis</a:t>
          </a:r>
        </a:p>
      </dgm:t>
    </dgm:pt>
    <dgm:pt modelId="{BCFE4363-7120-4E90-A4E2-B24AB353AB34}" type="parTrans" cxnId="{DFB6B7A5-1BE5-4E64-82C4-D85655AAC8F4}">
      <dgm:prSet/>
      <dgm:spPr/>
      <dgm:t>
        <a:bodyPr/>
        <a:lstStyle/>
        <a:p>
          <a:endParaRPr lang="en-US"/>
        </a:p>
      </dgm:t>
    </dgm:pt>
    <dgm:pt modelId="{7DEE5F0C-2C12-41F5-B744-166325EB4495}" type="sibTrans" cxnId="{DFB6B7A5-1BE5-4E64-82C4-D85655AAC8F4}">
      <dgm:prSet/>
      <dgm:spPr/>
      <dgm:t>
        <a:bodyPr/>
        <a:lstStyle/>
        <a:p>
          <a:endParaRPr lang="en-US"/>
        </a:p>
      </dgm:t>
    </dgm:pt>
    <dgm:pt modelId="{FF286F60-68B2-43CB-9599-4242B8688C83}">
      <dgm:prSet/>
      <dgm:spPr/>
      <dgm:t>
        <a:bodyPr/>
        <a:lstStyle/>
        <a:p>
          <a:r>
            <a:rPr lang="en-US"/>
            <a:t>Nutze die Stichpunkte.</a:t>
          </a:r>
        </a:p>
      </dgm:t>
    </dgm:pt>
    <dgm:pt modelId="{BD46A30D-2AAF-4211-8973-66E75502D9D9}" type="parTrans" cxnId="{BB80E489-47F9-4D89-BF6B-29FAA7FE7FEB}">
      <dgm:prSet/>
      <dgm:spPr/>
      <dgm:t>
        <a:bodyPr/>
        <a:lstStyle/>
        <a:p>
          <a:endParaRPr lang="en-US"/>
        </a:p>
      </dgm:t>
    </dgm:pt>
    <dgm:pt modelId="{22342731-4609-4C6C-A7B2-1A2C4E3C324B}" type="sibTrans" cxnId="{BB80E489-47F9-4D89-BF6B-29FAA7FE7FEB}">
      <dgm:prSet/>
      <dgm:spPr/>
      <dgm:t>
        <a:bodyPr/>
        <a:lstStyle/>
        <a:p>
          <a:endParaRPr lang="en-US"/>
        </a:p>
      </dgm:t>
    </dgm:pt>
    <dgm:pt modelId="{3055452F-39C3-44CA-9ED5-F44700A69997}">
      <dgm:prSet/>
      <dgm:spPr/>
      <dgm:t>
        <a:bodyPr/>
        <a:lstStyle/>
        <a:p>
          <a:r>
            <a:rPr lang="en-US"/>
            <a:t>Nutze die </a:t>
          </a:r>
          <a:r>
            <a:rPr lang="en-US">
              <a:latin typeface="Sitka Subheading"/>
            </a:rPr>
            <a:t>Erzählung</a:t>
          </a:r>
          <a:r>
            <a:rPr lang="en-US"/>
            <a:t>.</a:t>
          </a:r>
        </a:p>
      </dgm:t>
    </dgm:pt>
    <dgm:pt modelId="{FE3A8E38-C111-4296-ADAE-8BD9F7B6A2D7}" type="parTrans" cxnId="{1DD45E14-9617-4B1E-8248-F3008C3C5818}">
      <dgm:prSet/>
      <dgm:spPr/>
      <dgm:t>
        <a:bodyPr/>
        <a:lstStyle/>
        <a:p>
          <a:endParaRPr lang="en-US"/>
        </a:p>
      </dgm:t>
    </dgm:pt>
    <dgm:pt modelId="{84D5B0AB-CCEB-40D9-8FC4-D32B72EB0392}" type="sibTrans" cxnId="{1DD45E14-9617-4B1E-8248-F3008C3C5818}">
      <dgm:prSet/>
      <dgm:spPr/>
      <dgm:t>
        <a:bodyPr/>
        <a:lstStyle/>
        <a:p>
          <a:endParaRPr lang="en-US"/>
        </a:p>
      </dgm:t>
    </dgm:pt>
    <dgm:pt modelId="{B55AB0A1-2EC3-439D-90D8-5547BC6260DA}">
      <dgm:prSet/>
      <dgm:spPr/>
      <dgm:t>
        <a:bodyPr/>
        <a:lstStyle/>
        <a:p>
          <a:r>
            <a:rPr lang="en-US"/>
            <a:t>ZIEL: "Präsentiere" die Rheinkrise</a:t>
          </a:r>
        </a:p>
      </dgm:t>
    </dgm:pt>
    <dgm:pt modelId="{F08BF185-9937-49F3-A5BE-CD3026481830}" type="parTrans" cxnId="{2BB0A381-1565-43B2-B10E-E77CAC8EBD81}">
      <dgm:prSet/>
      <dgm:spPr/>
      <dgm:t>
        <a:bodyPr/>
        <a:lstStyle/>
        <a:p>
          <a:endParaRPr lang="en-US"/>
        </a:p>
      </dgm:t>
    </dgm:pt>
    <dgm:pt modelId="{8C051EAA-602F-4BA3-8898-531355536D0C}" type="sibTrans" cxnId="{2BB0A381-1565-43B2-B10E-E77CAC8EBD81}">
      <dgm:prSet/>
      <dgm:spPr/>
      <dgm:t>
        <a:bodyPr/>
        <a:lstStyle/>
        <a:p>
          <a:endParaRPr lang="en-US"/>
        </a:p>
      </dgm:t>
    </dgm:pt>
    <dgm:pt modelId="{F6DBB164-D0EB-4BD7-9515-E931E4D4E3AE}" type="pres">
      <dgm:prSet presAssocID="{A53424EB-4936-4F4D-BEA3-92A66619CC4E}" presName="root" presStyleCnt="0">
        <dgm:presLayoutVars>
          <dgm:dir/>
          <dgm:resizeHandles val="exact"/>
        </dgm:presLayoutVars>
      </dgm:prSet>
      <dgm:spPr/>
    </dgm:pt>
    <dgm:pt modelId="{538E0981-401D-4768-A426-23DB06822D48}" type="pres">
      <dgm:prSet presAssocID="{BEF5B21A-F160-4A58-8F41-B8A5F391895B}" presName="compNode" presStyleCnt="0"/>
      <dgm:spPr/>
    </dgm:pt>
    <dgm:pt modelId="{AD4E53D0-B539-40CC-8C70-857B0E84C976}" type="pres">
      <dgm:prSet presAssocID="{BEF5B21A-F160-4A58-8F41-B8A5F391895B}" presName="bgRect" presStyleLbl="bgShp" presStyleIdx="0" presStyleCnt="5"/>
      <dgm:spPr/>
    </dgm:pt>
    <dgm:pt modelId="{7F11809E-2050-49D6-9CDC-916994E3E6B8}" type="pres">
      <dgm:prSet presAssocID="{BEF5B21A-F160-4A58-8F41-B8A5F391895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B4B6CA07-F104-488B-AFA4-8C8D07C27D2D}" type="pres">
      <dgm:prSet presAssocID="{BEF5B21A-F160-4A58-8F41-B8A5F391895B}" presName="spaceRect" presStyleCnt="0"/>
      <dgm:spPr/>
    </dgm:pt>
    <dgm:pt modelId="{03178FD6-A925-4279-935F-46AF6605FC2C}" type="pres">
      <dgm:prSet presAssocID="{BEF5B21A-F160-4A58-8F41-B8A5F391895B}" presName="parTx" presStyleLbl="revTx" presStyleIdx="0" presStyleCnt="5">
        <dgm:presLayoutVars>
          <dgm:chMax val="0"/>
          <dgm:chPref val="0"/>
        </dgm:presLayoutVars>
      </dgm:prSet>
      <dgm:spPr/>
    </dgm:pt>
    <dgm:pt modelId="{B0236797-55EC-4A4A-A5C3-6E9A15FC9B65}" type="pres">
      <dgm:prSet presAssocID="{0AB3071A-7212-455D-B439-23C02ED3E817}" presName="sibTrans" presStyleCnt="0"/>
      <dgm:spPr/>
    </dgm:pt>
    <dgm:pt modelId="{A4BA0248-7BE2-43DA-9E25-BDF4A4445C79}" type="pres">
      <dgm:prSet presAssocID="{4B5129E8-7E1B-4AF2-8097-A389DA438A70}" presName="compNode" presStyleCnt="0"/>
      <dgm:spPr/>
    </dgm:pt>
    <dgm:pt modelId="{8FF45134-DF61-4153-9685-9164FB22FEF6}" type="pres">
      <dgm:prSet presAssocID="{4B5129E8-7E1B-4AF2-8097-A389DA438A70}" presName="bgRect" presStyleLbl="bgShp" presStyleIdx="1" presStyleCnt="5"/>
      <dgm:spPr/>
    </dgm:pt>
    <dgm:pt modelId="{D70A308A-85A6-40E7-8E81-DA97C441F4D5}" type="pres">
      <dgm:prSet presAssocID="{4B5129E8-7E1B-4AF2-8097-A389DA438A7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AF5EDC6E-F0D4-4569-91A4-C6116621DB83}" type="pres">
      <dgm:prSet presAssocID="{4B5129E8-7E1B-4AF2-8097-A389DA438A70}" presName="spaceRect" presStyleCnt="0"/>
      <dgm:spPr/>
    </dgm:pt>
    <dgm:pt modelId="{46760D84-84C2-45DC-B72F-34B1A0FEE875}" type="pres">
      <dgm:prSet presAssocID="{4B5129E8-7E1B-4AF2-8097-A389DA438A70}" presName="parTx" presStyleLbl="revTx" presStyleIdx="1" presStyleCnt="5">
        <dgm:presLayoutVars>
          <dgm:chMax val="0"/>
          <dgm:chPref val="0"/>
        </dgm:presLayoutVars>
      </dgm:prSet>
      <dgm:spPr/>
    </dgm:pt>
    <dgm:pt modelId="{C7FB8AD9-3647-45C2-B12A-55047AC5DB5D}" type="pres">
      <dgm:prSet presAssocID="{7DEE5F0C-2C12-41F5-B744-166325EB4495}" presName="sibTrans" presStyleCnt="0"/>
      <dgm:spPr/>
    </dgm:pt>
    <dgm:pt modelId="{BCE4A0EB-AA92-4925-88D4-D9F696BF4155}" type="pres">
      <dgm:prSet presAssocID="{FF286F60-68B2-43CB-9599-4242B8688C83}" presName="compNode" presStyleCnt="0"/>
      <dgm:spPr/>
    </dgm:pt>
    <dgm:pt modelId="{63E40D7A-EA2B-4BE6-9627-1E3CB18CCD68}" type="pres">
      <dgm:prSet presAssocID="{FF286F60-68B2-43CB-9599-4242B8688C83}" presName="bgRect" presStyleLbl="bgShp" presStyleIdx="2" presStyleCnt="5"/>
      <dgm:spPr/>
    </dgm:pt>
    <dgm:pt modelId="{6ADFBFC0-9C6F-4CA7-BDFE-F9832D43C25F}" type="pres">
      <dgm:prSet presAssocID="{FF286F60-68B2-43CB-9599-4242B8688C8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bbles"/>
        </a:ext>
      </dgm:extLst>
    </dgm:pt>
    <dgm:pt modelId="{D70373D9-4574-4F2A-BE0A-28B28CE409BA}" type="pres">
      <dgm:prSet presAssocID="{FF286F60-68B2-43CB-9599-4242B8688C83}" presName="spaceRect" presStyleCnt="0"/>
      <dgm:spPr/>
    </dgm:pt>
    <dgm:pt modelId="{C3FAFCE9-531B-442B-ACF3-0F17172FEBFE}" type="pres">
      <dgm:prSet presAssocID="{FF286F60-68B2-43CB-9599-4242B8688C83}" presName="parTx" presStyleLbl="revTx" presStyleIdx="2" presStyleCnt="5">
        <dgm:presLayoutVars>
          <dgm:chMax val="0"/>
          <dgm:chPref val="0"/>
        </dgm:presLayoutVars>
      </dgm:prSet>
      <dgm:spPr/>
    </dgm:pt>
    <dgm:pt modelId="{8DC09011-741D-4926-9D9A-7AA473E4AE99}" type="pres">
      <dgm:prSet presAssocID="{22342731-4609-4C6C-A7B2-1A2C4E3C324B}" presName="sibTrans" presStyleCnt="0"/>
      <dgm:spPr/>
    </dgm:pt>
    <dgm:pt modelId="{D34441AE-B1B6-4043-8122-C59449EB6797}" type="pres">
      <dgm:prSet presAssocID="{3055452F-39C3-44CA-9ED5-F44700A69997}" presName="compNode" presStyleCnt="0"/>
      <dgm:spPr/>
    </dgm:pt>
    <dgm:pt modelId="{B732689C-A6EA-4695-971D-C9AACC1D834F}" type="pres">
      <dgm:prSet presAssocID="{3055452F-39C3-44CA-9ED5-F44700A69997}" presName="bgRect" presStyleLbl="bgShp" presStyleIdx="3" presStyleCnt="5"/>
      <dgm:spPr/>
    </dgm:pt>
    <dgm:pt modelId="{66779F3F-FC4D-4443-9CF9-D791475D38AC}" type="pres">
      <dgm:prSet presAssocID="{3055452F-39C3-44CA-9ED5-F44700A6999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ject"/>
        </a:ext>
      </dgm:extLst>
    </dgm:pt>
    <dgm:pt modelId="{7F29AC22-4276-4A8D-9446-89763C858D86}" type="pres">
      <dgm:prSet presAssocID="{3055452F-39C3-44CA-9ED5-F44700A69997}" presName="spaceRect" presStyleCnt="0"/>
      <dgm:spPr/>
    </dgm:pt>
    <dgm:pt modelId="{7974851E-D780-404A-B9F2-E643442CF340}" type="pres">
      <dgm:prSet presAssocID="{3055452F-39C3-44CA-9ED5-F44700A69997}" presName="parTx" presStyleLbl="revTx" presStyleIdx="3" presStyleCnt="5">
        <dgm:presLayoutVars>
          <dgm:chMax val="0"/>
          <dgm:chPref val="0"/>
        </dgm:presLayoutVars>
      </dgm:prSet>
      <dgm:spPr/>
    </dgm:pt>
    <dgm:pt modelId="{58A480DA-EA55-4180-B685-E6B00A7BE09B}" type="pres">
      <dgm:prSet presAssocID="{84D5B0AB-CCEB-40D9-8FC4-D32B72EB0392}" presName="sibTrans" presStyleCnt="0"/>
      <dgm:spPr/>
    </dgm:pt>
    <dgm:pt modelId="{48294EBB-6C25-414D-B0EB-456DAA273EE5}" type="pres">
      <dgm:prSet presAssocID="{B55AB0A1-2EC3-439D-90D8-5547BC6260DA}" presName="compNode" presStyleCnt="0"/>
      <dgm:spPr/>
    </dgm:pt>
    <dgm:pt modelId="{67693CDC-7617-40BF-AC6E-08FB6822DC4B}" type="pres">
      <dgm:prSet presAssocID="{B55AB0A1-2EC3-439D-90D8-5547BC6260DA}" presName="bgRect" presStyleLbl="bgShp" presStyleIdx="4" presStyleCnt="5"/>
      <dgm:spPr/>
    </dgm:pt>
    <dgm:pt modelId="{08E6D934-15D0-4035-B307-20B07C685700}" type="pres">
      <dgm:prSet presAssocID="{B55AB0A1-2EC3-439D-90D8-5547BC6260D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tical disc"/>
        </a:ext>
      </dgm:extLst>
    </dgm:pt>
    <dgm:pt modelId="{27B9A962-02C2-475E-99F6-9F933BA53207}" type="pres">
      <dgm:prSet presAssocID="{B55AB0A1-2EC3-439D-90D8-5547BC6260DA}" presName="spaceRect" presStyleCnt="0"/>
      <dgm:spPr/>
    </dgm:pt>
    <dgm:pt modelId="{0AD81692-1D2D-48B6-A682-4FE384D1E31E}" type="pres">
      <dgm:prSet presAssocID="{B55AB0A1-2EC3-439D-90D8-5547BC6260DA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78B1E100-6CD5-4B38-939E-10BDE73061AF}" type="presOf" srcId="{4B5129E8-7E1B-4AF2-8097-A389DA438A70}" destId="{46760D84-84C2-45DC-B72F-34B1A0FEE875}" srcOrd="0" destOrd="0" presId="urn:microsoft.com/office/officeart/2018/2/layout/IconVerticalSolidList"/>
    <dgm:cxn modelId="{1DD45E14-9617-4B1E-8248-F3008C3C5818}" srcId="{A53424EB-4936-4F4D-BEA3-92A66619CC4E}" destId="{3055452F-39C3-44CA-9ED5-F44700A69997}" srcOrd="3" destOrd="0" parTransId="{FE3A8E38-C111-4296-ADAE-8BD9F7B6A2D7}" sibTransId="{84D5B0AB-CCEB-40D9-8FC4-D32B72EB0392}"/>
    <dgm:cxn modelId="{0C5B1B28-F5FA-46A4-9E1C-B3453C6BBB16}" type="presOf" srcId="{A53424EB-4936-4F4D-BEA3-92A66619CC4E}" destId="{F6DBB164-D0EB-4BD7-9515-E931E4D4E3AE}" srcOrd="0" destOrd="0" presId="urn:microsoft.com/office/officeart/2018/2/layout/IconVerticalSolidList"/>
    <dgm:cxn modelId="{3488432B-E9DF-4C52-8752-9569668424EA}" type="presOf" srcId="{3055452F-39C3-44CA-9ED5-F44700A69997}" destId="{7974851E-D780-404A-B9F2-E643442CF340}" srcOrd="0" destOrd="0" presId="urn:microsoft.com/office/officeart/2018/2/layout/IconVerticalSolidList"/>
    <dgm:cxn modelId="{DB86AF4F-A619-4669-856B-771A72B02030}" type="presOf" srcId="{B55AB0A1-2EC3-439D-90D8-5547BC6260DA}" destId="{0AD81692-1D2D-48B6-A682-4FE384D1E31E}" srcOrd="0" destOrd="0" presId="urn:microsoft.com/office/officeart/2018/2/layout/IconVerticalSolidList"/>
    <dgm:cxn modelId="{10AE565F-B787-447E-B5DA-C6E335241E05}" type="presOf" srcId="{BEF5B21A-F160-4A58-8F41-B8A5F391895B}" destId="{03178FD6-A925-4279-935F-46AF6605FC2C}" srcOrd="0" destOrd="0" presId="urn:microsoft.com/office/officeart/2018/2/layout/IconVerticalSolidList"/>
    <dgm:cxn modelId="{2BB0A381-1565-43B2-B10E-E77CAC8EBD81}" srcId="{A53424EB-4936-4F4D-BEA3-92A66619CC4E}" destId="{B55AB0A1-2EC3-439D-90D8-5547BC6260DA}" srcOrd="4" destOrd="0" parTransId="{F08BF185-9937-49F3-A5BE-CD3026481830}" sibTransId="{8C051EAA-602F-4BA3-8898-531355536D0C}"/>
    <dgm:cxn modelId="{BB80E489-47F9-4D89-BF6B-29FAA7FE7FEB}" srcId="{A53424EB-4936-4F4D-BEA3-92A66619CC4E}" destId="{FF286F60-68B2-43CB-9599-4242B8688C83}" srcOrd="2" destOrd="0" parTransId="{BD46A30D-2AAF-4211-8973-66E75502D9D9}" sibTransId="{22342731-4609-4C6C-A7B2-1A2C4E3C324B}"/>
    <dgm:cxn modelId="{CDE8F693-8448-4437-9B33-054A63B66EB7}" srcId="{A53424EB-4936-4F4D-BEA3-92A66619CC4E}" destId="{BEF5B21A-F160-4A58-8F41-B8A5F391895B}" srcOrd="0" destOrd="0" parTransId="{FC1FB54E-25F5-489B-9659-D25A866BD0FD}" sibTransId="{0AB3071A-7212-455D-B439-23C02ED3E817}"/>
    <dgm:cxn modelId="{DFB6B7A5-1BE5-4E64-82C4-D85655AAC8F4}" srcId="{A53424EB-4936-4F4D-BEA3-92A66619CC4E}" destId="{4B5129E8-7E1B-4AF2-8097-A389DA438A70}" srcOrd="1" destOrd="0" parTransId="{BCFE4363-7120-4E90-A4E2-B24AB353AB34}" sibTransId="{7DEE5F0C-2C12-41F5-B744-166325EB4495}"/>
    <dgm:cxn modelId="{5B66C6EC-9C12-4815-AC03-208E573C8278}" type="presOf" srcId="{FF286F60-68B2-43CB-9599-4242B8688C83}" destId="{C3FAFCE9-531B-442B-ACF3-0F17172FEBFE}" srcOrd="0" destOrd="0" presId="urn:microsoft.com/office/officeart/2018/2/layout/IconVerticalSolidList"/>
    <dgm:cxn modelId="{DD119434-173E-4570-85BA-2E1176053275}" type="presParOf" srcId="{F6DBB164-D0EB-4BD7-9515-E931E4D4E3AE}" destId="{538E0981-401D-4768-A426-23DB06822D48}" srcOrd="0" destOrd="0" presId="urn:microsoft.com/office/officeart/2018/2/layout/IconVerticalSolidList"/>
    <dgm:cxn modelId="{BF8FC4E8-65BE-4A6D-A27C-1FE4FA812105}" type="presParOf" srcId="{538E0981-401D-4768-A426-23DB06822D48}" destId="{AD4E53D0-B539-40CC-8C70-857B0E84C976}" srcOrd="0" destOrd="0" presId="urn:microsoft.com/office/officeart/2018/2/layout/IconVerticalSolidList"/>
    <dgm:cxn modelId="{6F55A0D2-9DC3-40A6-B968-0CB27FB5D2A4}" type="presParOf" srcId="{538E0981-401D-4768-A426-23DB06822D48}" destId="{7F11809E-2050-49D6-9CDC-916994E3E6B8}" srcOrd="1" destOrd="0" presId="urn:microsoft.com/office/officeart/2018/2/layout/IconVerticalSolidList"/>
    <dgm:cxn modelId="{1617563A-D585-4E2E-9FB2-7456647916E6}" type="presParOf" srcId="{538E0981-401D-4768-A426-23DB06822D48}" destId="{B4B6CA07-F104-488B-AFA4-8C8D07C27D2D}" srcOrd="2" destOrd="0" presId="urn:microsoft.com/office/officeart/2018/2/layout/IconVerticalSolidList"/>
    <dgm:cxn modelId="{B39B5A2C-4B7C-4B29-ADFA-7155CF0BA2F1}" type="presParOf" srcId="{538E0981-401D-4768-A426-23DB06822D48}" destId="{03178FD6-A925-4279-935F-46AF6605FC2C}" srcOrd="3" destOrd="0" presId="urn:microsoft.com/office/officeart/2018/2/layout/IconVerticalSolidList"/>
    <dgm:cxn modelId="{7807BA0F-7244-4621-8FF9-593554E88EB2}" type="presParOf" srcId="{F6DBB164-D0EB-4BD7-9515-E931E4D4E3AE}" destId="{B0236797-55EC-4A4A-A5C3-6E9A15FC9B65}" srcOrd="1" destOrd="0" presId="urn:microsoft.com/office/officeart/2018/2/layout/IconVerticalSolidList"/>
    <dgm:cxn modelId="{07B2AD8E-E24B-47A7-9B2F-406C2891B338}" type="presParOf" srcId="{F6DBB164-D0EB-4BD7-9515-E931E4D4E3AE}" destId="{A4BA0248-7BE2-43DA-9E25-BDF4A4445C79}" srcOrd="2" destOrd="0" presId="urn:microsoft.com/office/officeart/2018/2/layout/IconVerticalSolidList"/>
    <dgm:cxn modelId="{D6EF88F3-3667-4495-B9DF-708E18C32CF4}" type="presParOf" srcId="{A4BA0248-7BE2-43DA-9E25-BDF4A4445C79}" destId="{8FF45134-DF61-4153-9685-9164FB22FEF6}" srcOrd="0" destOrd="0" presId="urn:microsoft.com/office/officeart/2018/2/layout/IconVerticalSolidList"/>
    <dgm:cxn modelId="{0C6FDD8F-3C32-4E6B-B055-E0A2800C8A6C}" type="presParOf" srcId="{A4BA0248-7BE2-43DA-9E25-BDF4A4445C79}" destId="{D70A308A-85A6-40E7-8E81-DA97C441F4D5}" srcOrd="1" destOrd="0" presId="urn:microsoft.com/office/officeart/2018/2/layout/IconVerticalSolidList"/>
    <dgm:cxn modelId="{EA7D6995-3E11-4300-8E49-244934E46874}" type="presParOf" srcId="{A4BA0248-7BE2-43DA-9E25-BDF4A4445C79}" destId="{AF5EDC6E-F0D4-4569-91A4-C6116621DB83}" srcOrd="2" destOrd="0" presId="urn:microsoft.com/office/officeart/2018/2/layout/IconVerticalSolidList"/>
    <dgm:cxn modelId="{71B04014-4A72-460C-ACD3-6612680C426A}" type="presParOf" srcId="{A4BA0248-7BE2-43DA-9E25-BDF4A4445C79}" destId="{46760D84-84C2-45DC-B72F-34B1A0FEE875}" srcOrd="3" destOrd="0" presId="urn:microsoft.com/office/officeart/2018/2/layout/IconVerticalSolidList"/>
    <dgm:cxn modelId="{1F36E8E3-2BE1-404A-AA7B-EEB0C72AF29C}" type="presParOf" srcId="{F6DBB164-D0EB-4BD7-9515-E931E4D4E3AE}" destId="{C7FB8AD9-3647-45C2-B12A-55047AC5DB5D}" srcOrd="3" destOrd="0" presId="urn:microsoft.com/office/officeart/2018/2/layout/IconVerticalSolidList"/>
    <dgm:cxn modelId="{19B1EF4B-B755-41B4-B55A-1E1BAF206285}" type="presParOf" srcId="{F6DBB164-D0EB-4BD7-9515-E931E4D4E3AE}" destId="{BCE4A0EB-AA92-4925-88D4-D9F696BF4155}" srcOrd="4" destOrd="0" presId="urn:microsoft.com/office/officeart/2018/2/layout/IconVerticalSolidList"/>
    <dgm:cxn modelId="{CF4795BD-0010-4A97-93A6-963227A34FB8}" type="presParOf" srcId="{BCE4A0EB-AA92-4925-88D4-D9F696BF4155}" destId="{63E40D7A-EA2B-4BE6-9627-1E3CB18CCD68}" srcOrd="0" destOrd="0" presId="urn:microsoft.com/office/officeart/2018/2/layout/IconVerticalSolidList"/>
    <dgm:cxn modelId="{730D9168-AC14-458B-992B-B5DD68311109}" type="presParOf" srcId="{BCE4A0EB-AA92-4925-88D4-D9F696BF4155}" destId="{6ADFBFC0-9C6F-4CA7-BDFE-F9832D43C25F}" srcOrd="1" destOrd="0" presId="urn:microsoft.com/office/officeart/2018/2/layout/IconVerticalSolidList"/>
    <dgm:cxn modelId="{C3B11A21-47BC-4C0B-B180-CE0CAD94D535}" type="presParOf" srcId="{BCE4A0EB-AA92-4925-88D4-D9F696BF4155}" destId="{D70373D9-4574-4F2A-BE0A-28B28CE409BA}" srcOrd="2" destOrd="0" presId="urn:microsoft.com/office/officeart/2018/2/layout/IconVerticalSolidList"/>
    <dgm:cxn modelId="{4A7F8070-567B-4812-A711-B0CB3BDE165F}" type="presParOf" srcId="{BCE4A0EB-AA92-4925-88D4-D9F696BF4155}" destId="{C3FAFCE9-531B-442B-ACF3-0F17172FEBFE}" srcOrd="3" destOrd="0" presId="urn:microsoft.com/office/officeart/2018/2/layout/IconVerticalSolidList"/>
    <dgm:cxn modelId="{5D014BA4-D35B-4188-9710-0046C2DBB5A8}" type="presParOf" srcId="{F6DBB164-D0EB-4BD7-9515-E931E4D4E3AE}" destId="{8DC09011-741D-4926-9D9A-7AA473E4AE99}" srcOrd="5" destOrd="0" presId="urn:microsoft.com/office/officeart/2018/2/layout/IconVerticalSolidList"/>
    <dgm:cxn modelId="{5AADE63D-C658-47D6-96C1-5592A1A2CF63}" type="presParOf" srcId="{F6DBB164-D0EB-4BD7-9515-E931E4D4E3AE}" destId="{D34441AE-B1B6-4043-8122-C59449EB6797}" srcOrd="6" destOrd="0" presId="urn:microsoft.com/office/officeart/2018/2/layout/IconVerticalSolidList"/>
    <dgm:cxn modelId="{576695F5-DC86-4CA7-980E-064242FB1375}" type="presParOf" srcId="{D34441AE-B1B6-4043-8122-C59449EB6797}" destId="{B732689C-A6EA-4695-971D-C9AACC1D834F}" srcOrd="0" destOrd="0" presId="urn:microsoft.com/office/officeart/2018/2/layout/IconVerticalSolidList"/>
    <dgm:cxn modelId="{951E4729-007A-45E7-84BC-690A936D4EFC}" type="presParOf" srcId="{D34441AE-B1B6-4043-8122-C59449EB6797}" destId="{66779F3F-FC4D-4443-9CF9-D791475D38AC}" srcOrd="1" destOrd="0" presId="urn:microsoft.com/office/officeart/2018/2/layout/IconVerticalSolidList"/>
    <dgm:cxn modelId="{5198889E-85EA-4F4B-B4A9-5C96D2DB6BDA}" type="presParOf" srcId="{D34441AE-B1B6-4043-8122-C59449EB6797}" destId="{7F29AC22-4276-4A8D-9446-89763C858D86}" srcOrd="2" destOrd="0" presId="urn:microsoft.com/office/officeart/2018/2/layout/IconVerticalSolidList"/>
    <dgm:cxn modelId="{1D2EAFEB-7457-4705-8417-0B03429BD3EA}" type="presParOf" srcId="{D34441AE-B1B6-4043-8122-C59449EB6797}" destId="{7974851E-D780-404A-B9F2-E643442CF340}" srcOrd="3" destOrd="0" presId="urn:microsoft.com/office/officeart/2018/2/layout/IconVerticalSolidList"/>
    <dgm:cxn modelId="{76F21AC5-07CB-4B10-99BF-2DC5D511E49F}" type="presParOf" srcId="{F6DBB164-D0EB-4BD7-9515-E931E4D4E3AE}" destId="{58A480DA-EA55-4180-B685-E6B00A7BE09B}" srcOrd="7" destOrd="0" presId="urn:microsoft.com/office/officeart/2018/2/layout/IconVerticalSolidList"/>
    <dgm:cxn modelId="{8A6E93EC-7BEE-4CF3-9B3B-B5E9B0A8B7AA}" type="presParOf" srcId="{F6DBB164-D0EB-4BD7-9515-E931E4D4E3AE}" destId="{48294EBB-6C25-414D-B0EB-456DAA273EE5}" srcOrd="8" destOrd="0" presId="urn:microsoft.com/office/officeart/2018/2/layout/IconVerticalSolidList"/>
    <dgm:cxn modelId="{791722CE-9C5A-4268-9442-6F0D2698DC9F}" type="presParOf" srcId="{48294EBB-6C25-414D-B0EB-456DAA273EE5}" destId="{67693CDC-7617-40BF-AC6E-08FB6822DC4B}" srcOrd="0" destOrd="0" presId="urn:microsoft.com/office/officeart/2018/2/layout/IconVerticalSolidList"/>
    <dgm:cxn modelId="{7F2DFD99-5548-475A-AE99-C311B9356723}" type="presParOf" srcId="{48294EBB-6C25-414D-B0EB-456DAA273EE5}" destId="{08E6D934-15D0-4035-B307-20B07C685700}" srcOrd="1" destOrd="0" presId="urn:microsoft.com/office/officeart/2018/2/layout/IconVerticalSolidList"/>
    <dgm:cxn modelId="{B3BCA7F1-B1AD-4DA0-9142-915D2AA1FA2B}" type="presParOf" srcId="{48294EBB-6C25-414D-B0EB-456DAA273EE5}" destId="{27B9A962-02C2-475E-99F6-9F933BA53207}" srcOrd="2" destOrd="0" presId="urn:microsoft.com/office/officeart/2018/2/layout/IconVerticalSolidList"/>
    <dgm:cxn modelId="{62E2AAC8-3451-44FB-A106-2AA56D184784}" type="presParOf" srcId="{48294EBB-6C25-414D-B0EB-456DAA273EE5}" destId="{0AD81692-1D2D-48B6-A682-4FE384D1E31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4E53D0-B539-40CC-8C70-857B0E84C976}">
      <dsp:nvSpPr>
        <dsp:cNvPr id="0" name=""/>
        <dsp:cNvSpPr/>
      </dsp:nvSpPr>
      <dsp:spPr>
        <a:xfrm>
          <a:off x="0" y="4167"/>
          <a:ext cx="6096000" cy="8876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11809E-2050-49D6-9CDC-916994E3E6B8}">
      <dsp:nvSpPr>
        <dsp:cNvPr id="0" name=""/>
        <dsp:cNvSpPr/>
      </dsp:nvSpPr>
      <dsp:spPr>
        <a:xfrm>
          <a:off x="268502" y="203879"/>
          <a:ext cx="488186" cy="4881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178FD6-A925-4279-935F-46AF6605FC2C}">
      <dsp:nvSpPr>
        <dsp:cNvPr id="0" name=""/>
        <dsp:cNvSpPr/>
      </dsp:nvSpPr>
      <dsp:spPr>
        <a:xfrm>
          <a:off x="1025190" y="4167"/>
          <a:ext cx="5070809" cy="887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939" tIns="93939" rIns="93939" bIns="9393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Fertige (graphische) Notizen an.</a:t>
          </a:r>
        </a:p>
      </dsp:txBody>
      <dsp:txXfrm>
        <a:off x="1025190" y="4167"/>
        <a:ext cx="5070809" cy="887610"/>
      </dsp:txXfrm>
    </dsp:sp>
    <dsp:sp modelId="{8FF45134-DF61-4153-9685-9164FB22FEF6}">
      <dsp:nvSpPr>
        <dsp:cNvPr id="0" name=""/>
        <dsp:cNvSpPr/>
      </dsp:nvSpPr>
      <dsp:spPr>
        <a:xfrm>
          <a:off x="0" y="1113680"/>
          <a:ext cx="6096000" cy="8876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0A308A-85A6-40E7-8E81-DA97C441F4D5}">
      <dsp:nvSpPr>
        <dsp:cNvPr id="0" name=""/>
        <dsp:cNvSpPr/>
      </dsp:nvSpPr>
      <dsp:spPr>
        <a:xfrm>
          <a:off x="268502" y="1313393"/>
          <a:ext cx="488186" cy="4881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60D84-84C2-45DC-B72F-34B1A0FEE875}">
      <dsp:nvSpPr>
        <dsp:cNvPr id="0" name=""/>
        <dsp:cNvSpPr/>
      </dsp:nvSpPr>
      <dsp:spPr>
        <a:xfrm>
          <a:off x="1025190" y="1113680"/>
          <a:ext cx="5070809" cy="887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939" tIns="93939" rIns="93939" bIns="9393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Nutze die Bilder, evtl. mit Verweis</a:t>
          </a:r>
        </a:p>
      </dsp:txBody>
      <dsp:txXfrm>
        <a:off x="1025190" y="1113680"/>
        <a:ext cx="5070809" cy="887610"/>
      </dsp:txXfrm>
    </dsp:sp>
    <dsp:sp modelId="{63E40D7A-EA2B-4BE6-9627-1E3CB18CCD68}">
      <dsp:nvSpPr>
        <dsp:cNvPr id="0" name=""/>
        <dsp:cNvSpPr/>
      </dsp:nvSpPr>
      <dsp:spPr>
        <a:xfrm>
          <a:off x="0" y="2223194"/>
          <a:ext cx="6096000" cy="8876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FBFC0-9C6F-4CA7-BDFE-F9832D43C25F}">
      <dsp:nvSpPr>
        <dsp:cNvPr id="0" name=""/>
        <dsp:cNvSpPr/>
      </dsp:nvSpPr>
      <dsp:spPr>
        <a:xfrm>
          <a:off x="268502" y="2422906"/>
          <a:ext cx="488186" cy="4881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AFCE9-531B-442B-ACF3-0F17172FEBFE}">
      <dsp:nvSpPr>
        <dsp:cNvPr id="0" name=""/>
        <dsp:cNvSpPr/>
      </dsp:nvSpPr>
      <dsp:spPr>
        <a:xfrm>
          <a:off x="1025190" y="2223194"/>
          <a:ext cx="5070809" cy="887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939" tIns="93939" rIns="93939" bIns="9393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Nutze die Stichpunkte.</a:t>
          </a:r>
        </a:p>
      </dsp:txBody>
      <dsp:txXfrm>
        <a:off x="1025190" y="2223194"/>
        <a:ext cx="5070809" cy="887610"/>
      </dsp:txXfrm>
    </dsp:sp>
    <dsp:sp modelId="{B732689C-A6EA-4695-971D-C9AACC1D834F}">
      <dsp:nvSpPr>
        <dsp:cNvPr id="0" name=""/>
        <dsp:cNvSpPr/>
      </dsp:nvSpPr>
      <dsp:spPr>
        <a:xfrm>
          <a:off x="0" y="3332708"/>
          <a:ext cx="6096000" cy="8876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779F3F-FC4D-4443-9CF9-D791475D38AC}">
      <dsp:nvSpPr>
        <dsp:cNvPr id="0" name=""/>
        <dsp:cNvSpPr/>
      </dsp:nvSpPr>
      <dsp:spPr>
        <a:xfrm>
          <a:off x="268502" y="3532420"/>
          <a:ext cx="488186" cy="48818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74851E-D780-404A-B9F2-E643442CF340}">
      <dsp:nvSpPr>
        <dsp:cNvPr id="0" name=""/>
        <dsp:cNvSpPr/>
      </dsp:nvSpPr>
      <dsp:spPr>
        <a:xfrm>
          <a:off x="1025190" y="3332708"/>
          <a:ext cx="5070809" cy="887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939" tIns="93939" rIns="93939" bIns="9393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Nutze die </a:t>
          </a:r>
          <a:r>
            <a:rPr lang="en-US" sz="1900" kern="1200">
              <a:latin typeface="Sitka Subheading"/>
            </a:rPr>
            <a:t>Erzählung</a:t>
          </a:r>
          <a:r>
            <a:rPr lang="en-US" sz="1900" kern="1200"/>
            <a:t>.</a:t>
          </a:r>
        </a:p>
      </dsp:txBody>
      <dsp:txXfrm>
        <a:off x="1025190" y="3332708"/>
        <a:ext cx="5070809" cy="887610"/>
      </dsp:txXfrm>
    </dsp:sp>
    <dsp:sp modelId="{67693CDC-7617-40BF-AC6E-08FB6822DC4B}">
      <dsp:nvSpPr>
        <dsp:cNvPr id="0" name=""/>
        <dsp:cNvSpPr/>
      </dsp:nvSpPr>
      <dsp:spPr>
        <a:xfrm>
          <a:off x="0" y="4442221"/>
          <a:ext cx="6096000" cy="8876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E6D934-15D0-4035-B307-20B07C685700}">
      <dsp:nvSpPr>
        <dsp:cNvPr id="0" name=""/>
        <dsp:cNvSpPr/>
      </dsp:nvSpPr>
      <dsp:spPr>
        <a:xfrm>
          <a:off x="268502" y="4641934"/>
          <a:ext cx="488186" cy="48818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D81692-1D2D-48B6-A682-4FE384D1E31E}">
      <dsp:nvSpPr>
        <dsp:cNvPr id="0" name=""/>
        <dsp:cNvSpPr/>
      </dsp:nvSpPr>
      <dsp:spPr>
        <a:xfrm>
          <a:off x="1025190" y="4442221"/>
          <a:ext cx="5070809" cy="887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939" tIns="93939" rIns="93939" bIns="9393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ZIEL: "Präsentiere" die Rheinkrise</a:t>
          </a:r>
        </a:p>
      </dsp:txBody>
      <dsp:txXfrm>
        <a:off x="1025190" y="4442221"/>
        <a:ext cx="5070809" cy="887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91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12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82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24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01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84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8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58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75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82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1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014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78" r:id="rId6"/>
    <p:sldLayoutId id="2147483674" r:id="rId7"/>
    <p:sldLayoutId id="2147483675" r:id="rId8"/>
    <p:sldLayoutId id="2147483676" r:id="rId9"/>
    <p:sldLayoutId id="2147483677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oKkRS4rL6Pw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heinische-geschichte.lvr.de/Epochen-und-Themen/Themen/mythos-rhein-aus-sicht-der-deutschen-und-rheinlaender/DE-2086/lido/57d124853b7bd1.35175552#toc-40" TargetMode="External"/><Relationship Id="rId2" Type="http://schemas.openxmlformats.org/officeDocument/2006/relationships/hyperlink" Target="https://www.dhm.de/mediathek/der-rhein-von-basel-bis-koblenz/deutsch-franzoesische-geschichte-am-rhein/worms-dichterkrieg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hyperlink" Target="https://opus4.kobv.de/opus4-fau/files/5255/Mona_Brunel-Geuder.pdf" TargetMode="External"/><Relationship Id="rId4" Type="http://schemas.openxmlformats.org/officeDocument/2006/relationships/hyperlink" Target="https://www.bpb.de/geschichte/zeitgeschichte/geschichte-im-fluss/135684/deutscher-rhein-franzoesischer-rhein?p=al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8742881-39E4-4A95-883C-92BEB90E5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4A443684-B27D-4BDE-93DD-23337B9AF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95" b="32849"/>
          <a:stretch/>
        </p:blipFill>
        <p:spPr>
          <a:xfrm>
            <a:off x="1" y="10"/>
            <a:ext cx="12191998" cy="685799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E8087F3-C79C-45B6-B920-0683B8599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5870DA8-9099-4A8F-A7A7-4C328AB66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913098"/>
            <a:ext cx="3637107" cy="944903"/>
          </a:xfrm>
          <a:custGeom>
            <a:avLst/>
            <a:gdLst>
              <a:gd name="connsiteX0" fmla="*/ 1673074 w 4228094"/>
              <a:gd name="connsiteY0" fmla="*/ 230 h 1137038"/>
              <a:gd name="connsiteX1" fmla="*/ 3676781 w 4228094"/>
              <a:gd name="connsiteY1" fmla="*/ 298555 h 1137038"/>
              <a:gd name="connsiteX2" fmla="*/ 4025527 w 4228094"/>
              <a:gd name="connsiteY2" fmla="*/ 425010 h 1137038"/>
              <a:gd name="connsiteX3" fmla="*/ 4228094 w 4228094"/>
              <a:gd name="connsiteY3" fmla="*/ 494088 h 1137038"/>
              <a:gd name="connsiteX4" fmla="*/ 4228094 w 4228094"/>
              <a:gd name="connsiteY4" fmla="*/ 1137038 h 1137038"/>
              <a:gd name="connsiteX5" fmla="*/ 0 w 4228094"/>
              <a:gd name="connsiteY5" fmla="*/ 1137038 h 1137038"/>
              <a:gd name="connsiteX6" fmla="*/ 18109 w 4228094"/>
              <a:gd name="connsiteY6" fmla="*/ 1068877 h 1137038"/>
              <a:gd name="connsiteX7" fmla="*/ 362264 w 4228094"/>
              <a:gd name="connsiteY7" fmla="*/ 366637 h 1137038"/>
              <a:gd name="connsiteX8" fmla="*/ 1386499 w 4228094"/>
              <a:gd name="connsiteY8" fmla="*/ 1522 h 1137038"/>
              <a:gd name="connsiteX9" fmla="*/ 1673074 w 4228094"/>
              <a:gd name="connsiteY9" fmla="*/ 230 h 113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28094" h="1137038">
                <a:moveTo>
                  <a:pt x="1673074" y="230"/>
                </a:moveTo>
                <a:cubicBezTo>
                  <a:pt x="2346512" y="4287"/>
                  <a:pt x="3048424" y="63583"/>
                  <a:pt x="3676781" y="298555"/>
                </a:cubicBezTo>
                <a:cubicBezTo>
                  <a:pt x="3793275" y="342114"/>
                  <a:pt x="3909477" y="384216"/>
                  <a:pt x="4025527" y="425010"/>
                </a:cubicBezTo>
                <a:lnTo>
                  <a:pt x="4228094" y="494088"/>
                </a:lnTo>
                <a:lnTo>
                  <a:pt x="4228094" y="1137038"/>
                </a:lnTo>
                <a:lnTo>
                  <a:pt x="0" y="1137038"/>
                </a:lnTo>
                <a:lnTo>
                  <a:pt x="18109" y="1068877"/>
                </a:lnTo>
                <a:cubicBezTo>
                  <a:pt x="95047" y="799139"/>
                  <a:pt x="194962" y="542008"/>
                  <a:pt x="362264" y="366637"/>
                </a:cubicBezTo>
                <a:cubicBezTo>
                  <a:pt x="622229" y="94062"/>
                  <a:pt x="1015836" y="6565"/>
                  <a:pt x="1386499" y="1522"/>
                </a:cubicBezTo>
                <a:cubicBezTo>
                  <a:pt x="1481245" y="198"/>
                  <a:pt x="1576869" y="-349"/>
                  <a:pt x="1673074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50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15680D9-A85E-49DF-B973-30080D685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29359"/>
            <a:ext cx="4333874" cy="1028642"/>
          </a:xfrm>
          <a:custGeom>
            <a:avLst/>
            <a:gdLst>
              <a:gd name="connsiteX0" fmla="*/ 1576991 w 5038078"/>
              <a:gd name="connsiteY0" fmla="*/ 210 h 1238015"/>
              <a:gd name="connsiteX1" fmla="*/ 3403320 w 5038078"/>
              <a:gd name="connsiteY1" fmla="*/ 272125 h 1238015"/>
              <a:gd name="connsiteX2" fmla="*/ 4672870 w 5038078"/>
              <a:gd name="connsiteY2" fmla="*/ 693604 h 1238015"/>
              <a:gd name="connsiteX3" fmla="*/ 5038078 w 5038078"/>
              <a:gd name="connsiteY3" fmla="*/ 795929 h 1238015"/>
              <a:gd name="connsiteX4" fmla="*/ 5038078 w 5038078"/>
              <a:gd name="connsiteY4" fmla="*/ 1238015 h 1238015"/>
              <a:gd name="connsiteX5" fmla="*/ 0 w 5038078"/>
              <a:gd name="connsiteY5" fmla="*/ 1238015 h 1238015"/>
              <a:gd name="connsiteX6" fmla="*/ 19230 w 5038078"/>
              <a:gd name="connsiteY6" fmla="*/ 1159819 h 1238015"/>
              <a:gd name="connsiteX7" fmla="*/ 382219 w 5038078"/>
              <a:gd name="connsiteY7" fmla="*/ 334180 h 1238015"/>
              <a:gd name="connsiteX8" fmla="*/ 1315784 w 5038078"/>
              <a:gd name="connsiteY8" fmla="*/ 1388 h 1238015"/>
              <a:gd name="connsiteX9" fmla="*/ 1576991 w 5038078"/>
              <a:gd name="connsiteY9" fmla="*/ 210 h 1238015"/>
              <a:gd name="connsiteX0" fmla="*/ 0 w 5129518"/>
              <a:gd name="connsiteY0" fmla="*/ 1237805 h 1329245"/>
              <a:gd name="connsiteX1" fmla="*/ 19230 w 5129518"/>
              <a:gd name="connsiteY1" fmla="*/ 1159609 h 1329245"/>
              <a:gd name="connsiteX2" fmla="*/ 382219 w 5129518"/>
              <a:gd name="connsiteY2" fmla="*/ 333970 h 1329245"/>
              <a:gd name="connsiteX3" fmla="*/ 1315784 w 5129518"/>
              <a:gd name="connsiteY3" fmla="*/ 1178 h 1329245"/>
              <a:gd name="connsiteX4" fmla="*/ 1576991 w 5129518"/>
              <a:gd name="connsiteY4" fmla="*/ 0 h 1329245"/>
              <a:gd name="connsiteX5" fmla="*/ 3403320 w 5129518"/>
              <a:gd name="connsiteY5" fmla="*/ 271915 h 1329245"/>
              <a:gd name="connsiteX6" fmla="*/ 4672870 w 5129518"/>
              <a:gd name="connsiteY6" fmla="*/ 693394 h 1329245"/>
              <a:gd name="connsiteX7" fmla="*/ 5038078 w 5129518"/>
              <a:gd name="connsiteY7" fmla="*/ 795719 h 1329245"/>
              <a:gd name="connsiteX8" fmla="*/ 5129518 w 5129518"/>
              <a:gd name="connsiteY8" fmla="*/ 1329245 h 1329245"/>
              <a:gd name="connsiteX0" fmla="*/ 0 w 5129518"/>
              <a:gd name="connsiteY0" fmla="*/ 1237805 h 1329245"/>
              <a:gd name="connsiteX1" fmla="*/ 19230 w 5129518"/>
              <a:gd name="connsiteY1" fmla="*/ 1159609 h 1329245"/>
              <a:gd name="connsiteX2" fmla="*/ 382219 w 5129518"/>
              <a:gd name="connsiteY2" fmla="*/ 333970 h 1329245"/>
              <a:gd name="connsiteX3" fmla="*/ 1315784 w 5129518"/>
              <a:gd name="connsiteY3" fmla="*/ 1178 h 1329245"/>
              <a:gd name="connsiteX4" fmla="*/ 1576991 w 5129518"/>
              <a:gd name="connsiteY4" fmla="*/ 0 h 1329245"/>
              <a:gd name="connsiteX5" fmla="*/ 3403320 w 5129518"/>
              <a:gd name="connsiteY5" fmla="*/ 271915 h 1329245"/>
              <a:gd name="connsiteX6" fmla="*/ 4672870 w 5129518"/>
              <a:gd name="connsiteY6" fmla="*/ 693394 h 1329245"/>
              <a:gd name="connsiteX7" fmla="*/ 5038078 w 5129518"/>
              <a:gd name="connsiteY7" fmla="*/ 795719 h 1329245"/>
              <a:gd name="connsiteX8" fmla="*/ 5129518 w 5129518"/>
              <a:gd name="connsiteY8" fmla="*/ 1329245 h 1329245"/>
              <a:gd name="connsiteX0" fmla="*/ 0 w 5049689"/>
              <a:gd name="connsiteY0" fmla="*/ 1237805 h 1423588"/>
              <a:gd name="connsiteX1" fmla="*/ 19230 w 5049689"/>
              <a:gd name="connsiteY1" fmla="*/ 1159609 h 1423588"/>
              <a:gd name="connsiteX2" fmla="*/ 382219 w 5049689"/>
              <a:gd name="connsiteY2" fmla="*/ 333970 h 1423588"/>
              <a:gd name="connsiteX3" fmla="*/ 1315784 w 5049689"/>
              <a:gd name="connsiteY3" fmla="*/ 1178 h 1423588"/>
              <a:gd name="connsiteX4" fmla="*/ 1576991 w 5049689"/>
              <a:gd name="connsiteY4" fmla="*/ 0 h 1423588"/>
              <a:gd name="connsiteX5" fmla="*/ 3403320 w 5049689"/>
              <a:gd name="connsiteY5" fmla="*/ 271915 h 1423588"/>
              <a:gd name="connsiteX6" fmla="*/ 4672870 w 5049689"/>
              <a:gd name="connsiteY6" fmla="*/ 693394 h 1423588"/>
              <a:gd name="connsiteX7" fmla="*/ 5038078 w 5049689"/>
              <a:gd name="connsiteY7" fmla="*/ 795719 h 1423588"/>
              <a:gd name="connsiteX8" fmla="*/ 5049689 w 5049689"/>
              <a:gd name="connsiteY8" fmla="*/ 1423588 h 1423588"/>
              <a:gd name="connsiteX0" fmla="*/ 0 w 5038078"/>
              <a:gd name="connsiteY0" fmla="*/ 1237805 h 1237805"/>
              <a:gd name="connsiteX1" fmla="*/ 19230 w 5038078"/>
              <a:gd name="connsiteY1" fmla="*/ 1159609 h 1237805"/>
              <a:gd name="connsiteX2" fmla="*/ 382219 w 5038078"/>
              <a:gd name="connsiteY2" fmla="*/ 333970 h 1237805"/>
              <a:gd name="connsiteX3" fmla="*/ 1315784 w 5038078"/>
              <a:gd name="connsiteY3" fmla="*/ 1178 h 1237805"/>
              <a:gd name="connsiteX4" fmla="*/ 1576991 w 5038078"/>
              <a:gd name="connsiteY4" fmla="*/ 0 h 1237805"/>
              <a:gd name="connsiteX5" fmla="*/ 3403320 w 5038078"/>
              <a:gd name="connsiteY5" fmla="*/ 271915 h 1237805"/>
              <a:gd name="connsiteX6" fmla="*/ 4672870 w 5038078"/>
              <a:gd name="connsiteY6" fmla="*/ 693394 h 1237805"/>
              <a:gd name="connsiteX7" fmla="*/ 5038078 w 5038078"/>
              <a:gd name="connsiteY7" fmla="*/ 795719 h 123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8078" h="1237805">
                <a:moveTo>
                  <a:pt x="0" y="1237805"/>
                </a:moveTo>
                <a:lnTo>
                  <a:pt x="19230" y="1159609"/>
                </a:lnTo>
                <a:cubicBezTo>
                  <a:pt x="96961" y="850027"/>
                  <a:pt x="191605" y="533778"/>
                  <a:pt x="382219" y="333970"/>
                </a:cubicBezTo>
                <a:cubicBezTo>
                  <a:pt x="619171" y="85526"/>
                  <a:pt x="977934" y="5774"/>
                  <a:pt x="1315784" y="1178"/>
                </a:cubicBezTo>
                <a:lnTo>
                  <a:pt x="1576991" y="0"/>
                </a:lnTo>
                <a:cubicBezTo>
                  <a:pt x="2190813" y="3698"/>
                  <a:pt x="2830589" y="57744"/>
                  <a:pt x="3403320" y="271915"/>
                </a:cubicBezTo>
                <a:cubicBezTo>
                  <a:pt x="3828046" y="430728"/>
                  <a:pt x="4248519" y="568281"/>
                  <a:pt x="4672870" y="693394"/>
                </a:cubicBezTo>
                <a:lnTo>
                  <a:pt x="5038078" y="795719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9EF8D-30EA-4D20-B0FB-D5F46E61F790}"/>
              </a:ext>
            </a:extLst>
          </p:cNvPr>
          <p:cNvSpPr txBox="1"/>
          <p:nvPr/>
        </p:nvSpPr>
        <p:spPr>
          <a:xfrm>
            <a:off x="5162550" y="4352257"/>
            <a:ext cx="3671636" cy="58486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9969EC-E1C5-40B4-80C0-D0FD77416311}"/>
              </a:ext>
            </a:extLst>
          </p:cNvPr>
          <p:cNvSpPr/>
          <p:nvPr/>
        </p:nvSpPr>
        <p:spPr>
          <a:xfrm>
            <a:off x="2876" y="10065"/>
            <a:ext cx="12191998" cy="6843620"/>
          </a:xfrm>
          <a:prstGeom prst="rect">
            <a:avLst/>
          </a:prstGeom>
          <a:solidFill>
            <a:srgbClr val="FFFFFF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914BC369-7F81-47E4-846C-D4462646E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698" y="-4607"/>
            <a:ext cx="5410202" cy="6871589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DF0F8BCC-67D6-C240-B69C-B50FAE1EF02A}"/>
              </a:ext>
            </a:extLst>
          </p:cNvPr>
          <p:cNvSpPr txBox="1"/>
          <p:nvPr/>
        </p:nvSpPr>
        <p:spPr>
          <a:xfrm>
            <a:off x="93785" y="6469057"/>
            <a:ext cx="31427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By Lorenz </a:t>
            </a:r>
            <a:r>
              <a:rPr lang="en-US" sz="800" dirty="0" err="1"/>
              <a:t>Clasen</a:t>
            </a:r>
            <a:r>
              <a:rPr lang="en-US" sz="800" dirty="0"/>
              <a:t> - WWW, Public Domain, https://</a:t>
            </a:r>
            <a:r>
              <a:rPr lang="en-US" sz="800" dirty="0" err="1"/>
              <a:t>commons.wikimedia.org</a:t>
            </a:r>
            <a:r>
              <a:rPr lang="en-US" sz="800" dirty="0"/>
              <a:t>/w/</a:t>
            </a:r>
            <a:r>
              <a:rPr lang="en-US" sz="800" dirty="0" err="1"/>
              <a:t>index.php?curid</a:t>
            </a:r>
            <a:r>
              <a:rPr lang="en-US" sz="800" dirty="0"/>
              <a:t>=9953014</a:t>
            </a:r>
          </a:p>
        </p:txBody>
      </p:sp>
    </p:spTree>
    <p:extLst>
      <p:ext uri="{BB962C8B-B14F-4D97-AF65-F5344CB8AC3E}">
        <p14:creationId xmlns:p14="http://schemas.microsoft.com/office/powerpoint/2010/main" val="4169174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AA649F9-4416-4207-A7CE-EF7691979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368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E12FF4-D930-40CB-B720-1C99E8F66377}"/>
              </a:ext>
            </a:extLst>
          </p:cNvPr>
          <p:cNvSpPr txBox="1"/>
          <p:nvPr/>
        </p:nvSpPr>
        <p:spPr>
          <a:xfrm>
            <a:off x="7860632" y="6149474"/>
            <a:ext cx="5334000" cy="381000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sz="1000">
                <a:solidFill>
                  <a:schemeClr val="tx1">
                    <a:alpha val="70000"/>
                  </a:schemeClr>
                </a:solidFill>
              </a:rPr>
              <a:t>Von Tony Goutière - [1], Gemeinfrei,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https://commons.wikimedia.org/w/index.php?curid=70968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7EB1EC-6066-4B22-B3C1-8AB2362E5AE5}"/>
              </a:ext>
            </a:extLst>
          </p:cNvPr>
          <p:cNvSpPr txBox="1"/>
          <p:nvPr/>
        </p:nvSpPr>
        <p:spPr>
          <a:xfrm>
            <a:off x="887663" y="1716505"/>
            <a:ext cx="4320673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Linux Libertine"/>
              </a:rPr>
              <a:t>Adolphe Thiers</a:t>
            </a:r>
          </a:p>
          <a:p>
            <a:endParaRPr lang="en-US" dirty="0">
              <a:solidFill>
                <a:srgbClr val="FFFFFF"/>
              </a:solidFill>
              <a:latin typeface="Linux Libertine"/>
              <a:ea typeface="+mn-lt"/>
              <a:cs typeface="+mn-lt"/>
            </a:endParaRPr>
          </a:p>
          <a:p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Vom 22. Februar bis zum 5. September 1836 sowie vom 1. März bis zum 28. Oktober 1840 war er Ministerpräsident.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20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8742881-39E4-4A95-883C-92BEB90E5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outdoor, old, vintage&#10;&#10;Description automatically generated">
            <a:extLst>
              <a:ext uri="{FF2B5EF4-FFF2-40B4-BE49-F238E27FC236}">
                <a16:creationId xmlns:a16="http://schemas.microsoft.com/office/drawing/2014/main" id="{7381227F-05CF-4667-833A-62E602086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/>
          <a:stretch/>
        </p:blipFill>
        <p:spPr>
          <a:xfrm>
            <a:off x="1" y="10"/>
            <a:ext cx="12191998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E8087F3-C79C-45B6-B920-0683B8599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5870DA8-9099-4A8F-A7A7-4C328AB66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913098"/>
            <a:ext cx="3637107" cy="944903"/>
          </a:xfrm>
          <a:custGeom>
            <a:avLst/>
            <a:gdLst>
              <a:gd name="connsiteX0" fmla="*/ 1673074 w 4228094"/>
              <a:gd name="connsiteY0" fmla="*/ 230 h 1137038"/>
              <a:gd name="connsiteX1" fmla="*/ 3676781 w 4228094"/>
              <a:gd name="connsiteY1" fmla="*/ 298555 h 1137038"/>
              <a:gd name="connsiteX2" fmla="*/ 4025527 w 4228094"/>
              <a:gd name="connsiteY2" fmla="*/ 425010 h 1137038"/>
              <a:gd name="connsiteX3" fmla="*/ 4228094 w 4228094"/>
              <a:gd name="connsiteY3" fmla="*/ 494088 h 1137038"/>
              <a:gd name="connsiteX4" fmla="*/ 4228094 w 4228094"/>
              <a:gd name="connsiteY4" fmla="*/ 1137038 h 1137038"/>
              <a:gd name="connsiteX5" fmla="*/ 0 w 4228094"/>
              <a:gd name="connsiteY5" fmla="*/ 1137038 h 1137038"/>
              <a:gd name="connsiteX6" fmla="*/ 18109 w 4228094"/>
              <a:gd name="connsiteY6" fmla="*/ 1068877 h 1137038"/>
              <a:gd name="connsiteX7" fmla="*/ 362264 w 4228094"/>
              <a:gd name="connsiteY7" fmla="*/ 366637 h 1137038"/>
              <a:gd name="connsiteX8" fmla="*/ 1386499 w 4228094"/>
              <a:gd name="connsiteY8" fmla="*/ 1522 h 1137038"/>
              <a:gd name="connsiteX9" fmla="*/ 1673074 w 4228094"/>
              <a:gd name="connsiteY9" fmla="*/ 230 h 113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28094" h="1137038">
                <a:moveTo>
                  <a:pt x="1673074" y="230"/>
                </a:moveTo>
                <a:cubicBezTo>
                  <a:pt x="2346512" y="4287"/>
                  <a:pt x="3048424" y="63583"/>
                  <a:pt x="3676781" y="298555"/>
                </a:cubicBezTo>
                <a:cubicBezTo>
                  <a:pt x="3793275" y="342114"/>
                  <a:pt x="3909477" y="384216"/>
                  <a:pt x="4025527" y="425010"/>
                </a:cubicBezTo>
                <a:lnTo>
                  <a:pt x="4228094" y="494088"/>
                </a:lnTo>
                <a:lnTo>
                  <a:pt x="4228094" y="1137038"/>
                </a:lnTo>
                <a:lnTo>
                  <a:pt x="0" y="1137038"/>
                </a:lnTo>
                <a:lnTo>
                  <a:pt x="18109" y="1068877"/>
                </a:lnTo>
                <a:cubicBezTo>
                  <a:pt x="95047" y="799139"/>
                  <a:pt x="194962" y="542008"/>
                  <a:pt x="362264" y="366637"/>
                </a:cubicBezTo>
                <a:cubicBezTo>
                  <a:pt x="622229" y="94062"/>
                  <a:pt x="1015836" y="6565"/>
                  <a:pt x="1386499" y="1522"/>
                </a:cubicBezTo>
                <a:cubicBezTo>
                  <a:pt x="1481245" y="198"/>
                  <a:pt x="1576869" y="-349"/>
                  <a:pt x="1673074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50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5680D9-A85E-49DF-B973-30080D685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29359"/>
            <a:ext cx="4333874" cy="1028642"/>
          </a:xfrm>
          <a:custGeom>
            <a:avLst/>
            <a:gdLst>
              <a:gd name="connsiteX0" fmla="*/ 1576991 w 5038078"/>
              <a:gd name="connsiteY0" fmla="*/ 210 h 1238015"/>
              <a:gd name="connsiteX1" fmla="*/ 3403320 w 5038078"/>
              <a:gd name="connsiteY1" fmla="*/ 272125 h 1238015"/>
              <a:gd name="connsiteX2" fmla="*/ 4672870 w 5038078"/>
              <a:gd name="connsiteY2" fmla="*/ 693604 h 1238015"/>
              <a:gd name="connsiteX3" fmla="*/ 5038078 w 5038078"/>
              <a:gd name="connsiteY3" fmla="*/ 795929 h 1238015"/>
              <a:gd name="connsiteX4" fmla="*/ 5038078 w 5038078"/>
              <a:gd name="connsiteY4" fmla="*/ 1238015 h 1238015"/>
              <a:gd name="connsiteX5" fmla="*/ 0 w 5038078"/>
              <a:gd name="connsiteY5" fmla="*/ 1238015 h 1238015"/>
              <a:gd name="connsiteX6" fmla="*/ 19230 w 5038078"/>
              <a:gd name="connsiteY6" fmla="*/ 1159819 h 1238015"/>
              <a:gd name="connsiteX7" fmla="*/ 382219 w 5038078"/>
              <a:gd name="connsiteY7" fmla="*/ 334180 h 1238015"/>
              <a:gd name="connsiteX8" fmla="*/ 1315784 w 5038078"/>
              <a:gd name="connsiteY8" fmla="*/ 1388 h 1238015"/>
              <a:gd name="connsiteX9" fmla="*/ 1576991 w 5038078"/>
              <a:gd name="connsiteY9" fmla="*/ 210 h 1238015"/>
              <a:gd name="connsiteX0" fmla="*/ 0 w 5129518"/>
              <a:gd name="connsiteY0" fmla="*/ 1237805 h 1329245"/>
              <a:gd name="connsiteX1" fmla="*/ 19230 w 5129518"/>
              <a:gd name="connsiteY1" fmla="*/ 1159609 h 1329245"/>
              <a:gd name="connsiteX2" fmla="*/ 382219 w 5129518"/>
              <a:gd name="connsiteY2" fmla="*/ 333970 h 1329245"/>
              <a:gd name="connsiteX3" fmla="*/ 1315784 w 5129518"/>
              <a:gd name="connsiteY3" fmla="*/ 1178 h 1329245"/>
              <a:gd name="connsiteX4" fmla="*/ 1576991 w 5129518"/>
              <a:gd name="connsiteY4" fmla="*/ 0 h 1329245"/>
              <a:gd name="connsiteX5" fmla="*/ 3403320 w 5129518"/>
              <a:gd name="connsiteY5" fmla="*/ 271915 h 1329245"/>
              <a:gd name="connsiteX6" fmla="*/ 4672870 w 5129518"/>
              <a:gd name="connsiteY6" fmla="*/ 693394 h 1329245"/>
              <a:gd name="connsiteX7" fmla="*/ 5038078 w 5129518"/>
              <a:gd name="connsiteY7" fmla="*/ 795719 h 1329245"/>
              <a:gd name="connsiteX8" fmla="*/ 5129518 w 5129518"/>
              <a:gd name="connsiteY8" fmla="*/ 1329245 h 1329245"/>
              <a:gd name="connsiteX0" fmla="*/ 0 w 5129518"/>
              <a:gd name="connsiteY0" fmla="*/ 1237805 h 1329245"/>
              <a:gd name="connsiteX1" fmla="*/ 19230 w 5129518"/>
              <a:gd name="connsiteY1" fmla="*/ 1159609 h 1329245"/>
              <a:gd name="connsiteX2" fmla="*/ 382219 w 5129518"/>
              <a:gd name="connsiteY2" fmla="*/ 333970 h 1329245"/>
              <a:gd name="connsiteX3" fmla="*/ 1315784 w 5129518"/>
              <a:gd name="connsiteY3" fmla="*/ 1178 h 1329245"/>
              <a:gd name="connsiteX4" fmla="*/ 1576991 w 5129518"/>
              <a:gd name="connsiteY4" fmla="*/ 0 h 1329245"/>
              <a:gd name="connsiteX5" fmla="*/ 3403320 w 5129518"/>
              <a:gd name="connsiteY5" fmla="*/ 271915 h 1329245"/>
              <a:gd name="connsiteX6" fmla="*/ 4672870 w 5129518"/>
              <a:gd name="connsiteY6" fmla="*/ 693394 h 1329245"/>
              <a:gd name="connsiteX7" fmla="*/ 5038078 w 5129518"/>
              <a:gd name="connsiteY7" fmla="*/ 795719 h 1329245"/>
              <a:gd name="connsiteX8" fmla="*/ 5129518 w 5129518"/>
              <a:gd name="connsiteY8" fmla="*/ 1329245 h 1329245"/>
              <a:gd name="connsiteX0" fmla="*/ 0 w 5049689"/>
              <a:gd name="connsiteY0" fmla="*/ 1237805 h 1423588"/>
              <a:gd name="connsiteX1" fmla="*/ 19230 w 5049689"/>
              <a:gd name="connsiteY1" fmla="*/ 1159609 h 1423588"/>
              <a:gd name="connsiteX2" fmla="*/ 382219 w 5049689"/>
              <a:gd name="connsiteY2" fmla="*/ 333970 h 1423588"/>
              <a:gd name="connsiteX3" fmla="*/ 1315784 w 5049689"/>
              <a:gd name="connsiteY3" fmla="*/ 1178 h 1423588"/>
              <a:gd name="connsiteX4" fmla="*/ 1576991 w 5049689"/>
              <a:gd name="connsiteY4" fmla="*/ 0 h 1423588"/>
              <a:gd name="connsiteX5" fmla="*/ 3403320 w 5049689"/>
              <a:gd name="connsiteY5" fmla="*/ 271915 h 1423588"/>
              <a:gd name="connsiteX6" fmla="*/ 4672870 w 5049689"/>
              <a:gd name="connsiteY6" fmla="*/ 693394 h 1423588"/>
              <a:gd name="connsiteX7" fmla="*/ 5038078 w 5049689"/>
              <a:gd name="connsiteY7" fmla="*/ 795719 h 1423588"/>
              <a:gd name="connsiteX8" fmla="*/ 5049689 w 5049689"/>
              <a:gd name="connsiteY8" fmla="*/ 1423588 h 1423588"/>
              <a:gd name="connsiteX0" fmla="*/ 0 w 5038078"/>
              <a:gd name="connsiteY0" fmla="*/ 1237805 h 1237805"/>
              <a:gd name="connsiteX1" fmla="*/ 19230 w 5038078"/>
              <a:gd name="connsiteY1" fmla="*/ 1159609 h 1237805"/>
              <a:gd name="connsiteX2" fmla="*/ 382219 w 5038078"/>
              <a:gd name="connsiteY2" fmla="*/ 333970 h 1237805"/>
              <a:gd name="connsiteX3" fmla="*/ 1315784 w 5038078"/>
              <a:gd name="connsiteY3" fmla="*/ 1178 h 1237805"/>
              <a:gd name="connsiteX4" fmla="*/ 1576991 w 5038078"/>
              <a:gd name="connsiteY4" fmla="*/ 0 h 1237805"/>
              <a:gd name="connsiteX5" fmla="*/ 3403320 w 5038078"/>
              <a:gd name="connsiteY5" fmla="*/ 271915 h 1237805"/>
              <a:gd name="connsiteX6" fmla="*/ 4672870 w 5038078"/>
              <a:gd name="connsiteY6" fmla="*/ 693394 h 1237805"/>
              <a:gd name="connsiteX7" fmla="*/ 5038078 w 5038078"/>
              <a:gd name="connsiteY7" fmla="*/ 795719 h 123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8078" h="1237805">
                <a:moveTo>
                  <a:pt x="0" y="1237805"/>
                </a:moveTo>
                <a:lnTo>
                  <a:pt x="19230" y="1159609"/>
                </a:lnTo>
                <a:cubicBezTo>
                  <a:pt x="96961" y="850027"/>
                  <a:pt x="191605" y="533778"/>
                  <a:pt x="382219" y="333970"/>
                </a:cubicBezTo>
                <a:cubicBezTo>
                  <a:pt x="619171" y="85526"/>
                  <a:pt x="977934" y="5774"/>
                  <a:pt x="1315784" y="1178"/>
                </a:cubicBezTo>
                <a:lnTo>
                  <a:pt x="1576991" y="0"/>
                </a:lnTo>
                <a:cubicBezTo>
                  <a:pt x="2190813" y="3698"/>
                  <a:pt x="2830589" y="57744"/>
                  <a:pt x="3403320" y="271915"/>
                </a:cubicBezTo>
                <a:cubicBezTo>
                  <a:pt x="3828046" y="430728"/>
                  <a:pt x="4248519" y="568281"/>
                  <a:pt x="4672870" y="693394"/>
                </a:cubicBezTo>
                <a:lnTo>
                  <a:pt x="5038078" y="795719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AF403-7239-449C-8FC1-7F5322133A13}"/>
              </a:ext>
            </a:extLst>
          </p:cNvPr>
          <p:cNvSpPr txBox="1"/>
          <p:nvPr/>
        </p:nvSpPr>
        <p:spPr>
          <a:xfrm>
            <a:off x="626853" y="6190891"/>
            <a:ext cx="27432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https://paris-blog.org/tag/die-rueckfuehrung-napoleons-von-sankt-helena-nach-paris/</a:t>
            </a:r>
          </a:p>
        </p:txBody>
      </p:sp>
    </p:spTree>
    <p:extLst>
      <p:ext uri="{BB962C8B-B14F-4D97-AF65-F5344CB8AC3E}">
        <p14:creationId xmlns:p14="http://schemas.microsoft.com/office/powerpoint/2010/main" val="3946361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4FCEB-C5AC-48AB-ABED-79C522845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Hintergrund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76920-60A1-4BF5-9C72-95A1DAAFF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err="1">
                <a:solidFill>
                  <a:srgbClr val="FFFFFF">
                    <a:alpha val="70000"/>
                  </a:srgbClr>
                </a:solidFill>
              </a:rPr>
              <a:t>Linksrheinische</a:t>
            </a:r>
            <a:r>
              <a:rPr lang="en-US" dirty="0">
                <a:solidFill>
                  <a:srgbClr val="FFFFFF">
                    <a:alpha val="70000"/>
                  </a:srgbClr>
                </a:solidFill>
              </a:rPr>
              <a:t> </a:t>
            </a:r>
            <a:r>
              <a:rPr lang="en-US" err="1">
                <a:solidFill>
                  <a:srgbClr val="FFFFFF">
                    <a:alpha val="70000"/>
                  </a:srgbClr>
                </a:solidFill>
              </a:rPr>
              <a:t>Gebiete</a:t>
            </a:r>
            <a:r>
              <a:rPr lang="en-US" dirty="0">
                <a:solidFill>
                  <a:srgbClr val="FFFFFF">
                    <a:alpha val="70000"/>
                  </a:srgbClr>
                </a:solidFill>
              </a:rPr>
              <a:t>: </a:t>
            </a:r>
            <a:r>
              <a:rPr lang="en-US" err="1">
                <a:solidFill>
                  <a:srgbClr val="FFFFFF">
                    <a:alpha val="70000"/>
                  </a:srgbClr>
                </a:solidFill>
              </a:rPr>
              <a:t>seit</a:t>
            </a:r>
            <a:r>
              <a:rPr lang="en-US" dirty="0">
                <a:solidFill>
                  <a:srgbClr val="FFFFFF">
                    <a:alpha val="70000"/>
                  </a:srgbClr>
                </a:solidFill>
              </a:rPr>
              <a:t> Wiener </a:t>
            </a:r>
            <a:r>
              <a:rPr lang="en-US" err="1">
                <a:solidFill>
                  <a:srgbClr val="FFFFFF">
                    <a:alpha val="70000"/>
                  </a:srgbClr>
                </a:solidFill>
              </a:rPr>
              <a:t>Kongress</a:t>
            </a:r>
            <a:r>
              <a:rPr lang="en-US" dirty="0">
                <a:solidFill>
                  <a:srgbClr val="FFFFFF">
                    <a:alpha val="70000"/>
                  </a:srgbClr>
                </a:solidFill>
              </a:rPr>
              <a:t> </a:t>
            </a:r>
            <a:r>
              <a:rPr lang="en-US" err="1">
                <a:solidFill>
                  <a:srgbClr val="FFFFFF">
                    <a:alpha val="70000"/>
                  </a:srgbClr>
                </a:solidFill>
              </a:rPr>
              <a:t>wieder</a:t>
            </a:r>
            <a:r>
              <a:rPr lang="en-US" dirty="0">
                <a:solidFill>
                  <a:srgbClr val="FFFFFF">
                    <a:alpha val="70000"/>
                  </a:srgbClr>
                </a:solidFill>
              </a:rPr>
              <a:t> </a:t>
            </a:r>
            <a:r>
              <a:rPr lang="en-US">
                <a:solidFill>
                  <a:srgbClr val="FFFFFF">
                    <a:alpha val="70000"/>
                  </a:srgbClr>
                </a:solidFill>
              </a:rPr>
              <a:t>"deutsch" </a:t>
            </a:r>
            <a:br>
              <a:rPr lang="en-US" dirty="0">
                <a:solidFill>
                  <a:srgbClr val="FFFFFF">
                    <a:alpha val="70000"/>
                  </a:srgbClr>
                </a:solidFill>
              </a:rPr>
            </a:br>
            <a:r>
              <a:rPr lang="en-US">
                <a:solidFill>
                  <a:srgbClr val="FFFFFF">
                    <a:alpha val="70000"/>
                  </a:srgbClr>
                </a:solidFill>
                <a:ea typeface="+mn-lt"/>
                <a:cs typeface="+mn-lt"/>
              </a:rPr>
              <a:t>→ preußische Rheinprovinz</a:t>
            </a:r>
            <a:endParaRPr lang="en-US" dirty="0">
              <a:ea typeface="+mn-lt"/>
              <a:cs typeface="+mn-lt"/>
            </a:endParaRPr>
          </a:p>
          <a:p>
            <a:r>
              <a:rPr lang="en-US">
                <a:solidFill>
                  <a:srgbClr val="FFFFFF">
                    <a:alpha val="70000"/>
                  </a:srgbClr>
                </a:solidFill>
                <a:ea typeface="+mn-lt"/>
                <a:cs typeface="+mn-lt"/>
              </a:rPr>
              <a:t>Rheinromantik &amp; Tourismus</a:t>
            </a:r>
            <a:endParaRPr lang="en-US" dirty="0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Dichterstreit </a:t>
            </a:r>
            <a:r>
              <a:rPr lang="en-US" i="1">
                <a:ea typeface="+mn-lt"/>
                <a:cs typeface="+mn-lt"/>
              </a:rPr>
              <a:t>(bataille lyrique)</a:t>
            </a:r>
            <a:br>
              <a:rPr lang="en-US" dirty="0">
                <a:ea typeface="+mn-lt"/>
                <a:cs typeface="+mn-lt"/>
              </a:rPr>
            </a:b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→  </a:t>
            </a:r>
            <a:r>
              <a:rPr lang="en-US">
                <a:ea typeface="+mn-lt"/>
                <a:cs typeface="+mn-lt"/>
              </a:rPr>
              <a:t>„Sie </a:t>
            </a:r>
            <a:r>
              <a:rPr lang="en-US" err="1">
                <a:ea typeface="+mn-lt"/>
                <a:cs typeface="+mn-lt"/>
              </a:rPr>
              <a:t>sollen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ihn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nicht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haben</a:t>
            </a:r>
            <a:r>
              <a:rPr lang="en-US">
                <a:ea typeface="+mn-lt"/>
                <a:cs typeface="+mn-lt"/>
              </a:rPr>
              <a:t> den </a:t>
            </a:r>
            <a:r>
              <a:rPr lang="en-US" err="1">
                <a:ea typeface="+mn-lt"/>
                <a:cs typeface="+mn-lt"/>
              </a:rPr>
              <a:t>freien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deutschen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Rhein“, Nicolaus Becker, 1840</a:t>
            </a:r>
          </a:p>
          <a:p>
            <a:endParaRPr lang="en-US" dirty="0">
              <a:solidFill>
                <a:srgbClr val="FFFFFF">
                  <a:alpha val="70000"/>
                </a:srgbClr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6467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D9398FA-951E-4FEE-892B-027ACAD0D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325" y="-3676"/>
            <a:ext cx="9701841" cy="6879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D8BF7C-9BE0-4534-BEDB-BF122BE85AD3}"/>
              </a:ext>
            </a:extLst>
          </p:cNvPr>
          <p:cNvSpPr txBox="1"/>
          <p:nvPr/>
        </p:nvSpPr>
        <p:spPr>
          <a:xfrm rot="-5400000">
            <a:off x="8680174" y="3109123"/>
            <a:ext cx="630803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7F7F7F"/>
                </a:solidFill>
              </a:rPr>
              <a:t>https://www.dhm.de/mediathek/der-rhein-von-basel-bis-koblenz/deutsch-franzoesische-geschichte-am-rhein/worms-dichterkrieg/</a:t>
            </a:r>
          </a:p>
        </p:txBody>
      </p:sp>
    </p:spTree>
    <p:extLst>
      <p:ext uri="{BB962C8B-B14F-4D97-AF65-F5344CB8AC3E}">
        <p14:creationId xmlns:p14="http://schemas.microsoft.com/office/powerpoint/2010/main" val="775955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7EB5A1-A50B-4136-9216-4FD91868215D}"/>
              </a:ext>
            </a:extLst>
          </p:cNvPr>
          <p:cNvSpPr txBox="1"/>
          <p:nvPr/>
        </p:nvSpPr>
        <p:spPr>
          <a:xfrm>
            <a:off x="655608" y="1273834"/>
            <a:ext cx="3706483" cy="47705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 dirty="0">
                <a:latin typeface="Avenir Next LT Pro"/>
              </a:rPr>
              <a:t>Es </a:t>
            </a:r>
            <a:r>
              <a:rPr lang="en-US" sz="1600" i="1" dirty="0" err="1">
                <a:latin typeface="Avenir Next LT Pro"/>
              </a:rPr>
              <a:t>braust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dirty="0" err="1">
                <a:latin typeface="Avenir Next LT Pro"/>
              </a:rPr>
              <a:t>ein</a:t>
            </a:r>
            <a:r>
              <a:rPr lang="en-US" sz="1600" i="1" dirty="0">
                <a:latin typeface="Avenir Next LT Pro"/>
              </a:rPr>
              <a:t> Ruf </a:t>
            </a:r>
            <a:r>
              <a:rPr lang="en-US" sz="1600" i="1" dirty="0" err="1">
                <a:latin typeface="Avenir Next LT Pro"/>
              </a:rPr>
              <a:t>wie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dirty="0" err="1">
                <a:latin typeface="Avenir Next LT Pro"/>
              </a:rPr>
              <a:t>Don­ner­hall</a:t>
            </a:r>
            <a:r>
              <a:rPr lang="en-US" sz="1600" i="1" dirty="0">
                <a:latin typeface="Avenir Next LT Pro"/>
              </a:rPr>
              <a:t>,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 err="1">
                <a:latin typeface="Avenir Next LT Pro"/>
              </a:rPr>
              <a:t>wie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dirty="0" err="1">
                <a:latin typeface="Avenir Next LT Pro"/>
              </a:rPr>
              <a:t>Schwert­ge­klirr</a:t>
            </a:r>
            <a:r>
              <a:rPr lang="en-US" sz="1600" i="1" dirty="0">
                <a:latin typeface="Avenir Next LT Pro"/>
              </a:rPr>
              <a:t> und </a:t>
            </a:r>
            <a:r>
              <a:rPr lang="en-US" sz="1600" i="1" dirty="0" err="1">
                <a:latin typeface="Avenir Next LT Pro"/>
              </a:rPr>
              <a:t>Wo­gen­prall</a:t>
            </a:r>
            <a:r>
              <a:rPr lang="en-US" sz="1600" i="1" dirty="0">
                <a:latin typeface="Avenir Next LT Pro"/>
              </a:rPr>
              <a:t>: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>
                <a:latin typeface="Avenir Next LT Pro"/>
              </a:rPr>
              <a:t>Zum Rhein, </a:t>
            </a:r>
            <a:r>
              <a:rPr lang="en-US" sz="1600" i="1" dirty="0" err="1">
                <a:latin typeface="Avenir Next LT Pro"/>
              </a:rPr>
              <a:t>zum</a:t>
            </a:r>
            <a:r>
              <a:rPr lang="en-US" sz="1600" i="1" dirty="0">
                <a:latin typeface="Avenir Next LT Pro"/>
              </a:rPr>
              <a:t> Rhein, </a:t>
            </a:r>
            <a:r>
              <a:rPr lang="en-US" sz="1600" i="1" dirty="0" err="1">
                <a:latin typeface="Avenir Next LT Pro"/>
              </a:rPr>
              <a:t>zum</a:t>
            </a:r>
            <a:r>
              <a:rPr lang="en-US" sz="1600" i="1" dirty="0">
                <a:latin typeface="Avenir Next LT Pro"/>
              </a:rPr>
              <a:t> 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 err="1">
                <a:latin typeface="Avenir Next LT Pro"/>
              </a:rPr>
              <a:t>deut­schen</a:t>
            </a:r>
            <a:r>
              <a:rPr lang="en-US" sz="1600" i="1" dirty="0">
                <a:latin typeface="Avenir Next LT Pro"/>
              </a:rPr>
              <a:t> Rhein!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 err="1">
                <a:latin typeface="Avenir Next LT Pro"/>
              </a:rPr>
              <a:t>Wer</a:t>
            </a:r>
            <a:r>
              <a:rPr lang="en-US" sz="1600" i="1" dirty="0">
                <a:latin typeface="Avenir Next LT Pro"/>
              </a:rPr>
              <a:t> will des </a:t>
            </a:r>
            <a:r>
              <a:rPr lang="en-US" sz="1600" i="1" dirty="0" err="1">
                <a:latin typeface="Avenir Next LT Pro"/>
              </a:rPr>
              <a:t>Stro­mes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dirty="0" err="1">
                <a:latin typeface="Avenir Next LT Pro"/>
              </a:rPr>
              <a:t>Hü­ter</a:t>
            </a:r>
            <a:r>
              <a:rPr lang="en-US" sz="1600" i="1" dirty="0">
                <a:latin typeface="Avenir Next LT Pro"/>
              </a:rPr>
              <a:t> sein?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>
                <a:latin typeface="Avenir Next LT Pro"/>
              </a:rPr>
              <a:t>Lieb </a:t>
            </a:r>
            <a:r>
              <a:rPr lang="en-US" sz="1600" i="1" dirty="0" err="1">
                <a:latin typeface="Avenir Next LT Pro"/>
              </a:rPr>
              <a:t>Va­ter­land</a:t>
            </a:r>
            <a:r>
              <a:rPr lang="en-US" sz="1600" i="1" dirty="0">
                <a:latin typeface="Avenir Next LT Pro"/>
              </a:rPr>
              <a:t>, </a:t>
            </a:r>
            <a:r>
              <a:rPr lang="en-US" sz="1600" i="1" dirty="0" err="1">
                <a:latin typeface="Avenir Next LT Pro"/>
              </a:rPr>
              <a:t>magst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dirty="0" err="1">
                <a:latin typeface="Avenir Next LT Pro"/>
              </a:rPr>
              <a:t>ru­hig</a:t>
            </a:r>
            <a:r>
              <a:rPr lang="en-US" sz="1600" i="1" dirty="0">
                <a:latin typeface="Avenir Next LT Pro"/>
              </a:rPr>
              <a:t> sein,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>
                <a:latin typeface="Avenir Next LT Pro"/>
              </a:rPr>
              <a:t>Fest </a:t>
            </a:r>
            <a:r>
              <a:rPr lang="en-US" sz="1600" i="1" dirty="0" err="1">
                <a:latin typeface="Avenir Next LT Pro"/>
              </a:rPr>
              <a:t>steht</a:t>
            </a:r>
            <a:r>
              <a:rPr lang="en-US" sz="1600" i="1" dirty="0">
                <a:latin typeface="Avenir Next LT Pro"/>
              </a:rPr>
              <a:t> und </a:t>
            </a:r>
            <a:r>
              <a:rPr lang="en-US" sz="1600" i="1" dirty="0" err="1">
                <a:latin typeface="Avenir Next LT Pro"/>
              </a:rPr>
              <a:t>treu</a:t>
            </a:r>
            <a:r>
              <a:rPr lang="en-US" sz="1600" i="1" dirty="0">
                <a:latin typeface="Avenir Next LT Pro"/>
              </a:rPr>
              <a:t> die Wacht am Rhein.</a:t>
            </a:r>
            <a:endParaRPr lang="en-US" sz="1600" dirty="0">
              <a:latin typeface="Avenir Next LT Pro"/>
            </a:endParaRPr>
          </a:p>
          <a:p>
            <a:endParaRPr lang="en-US" sz="1600" i="1" dirty="0">
              <a:latin typeface="Avenir Next LT Pro"/>
            </a:endParaRPr>
          </a:p>
          <a:p>
            <a:r>
              <a:rPr lang="en-US" sz="1600" i="1" dirty="0">
                <a:latin typeface="Avenir Next LT Pro"/>
              </a:rPr>
              <a:t>Durch </a:t>
            </a:r>
            <a:r>
              <a:rPr lang="en-US" sz="1600" i="1" err="1">
                <a:latin typeface="Avenir Next LT Pro"/>
              </a:rPr>
              <a:t>hun­dert­tau­send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err="1">
                <a:latin typeface="Avenir Next LT Pro"/>
              </a:rPr>
              <a:t>zuckt</a:t>
            </a:r>
            <a:r>
              <a:rPr lang="en-US" sz="1600" i="1" dirty="0">
                <a:latin typeface="Avenir Next LT Pro"/>
              </a:rPr>
              <a:t> es schnell,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>
                <a:latin typeface="Avenir Next LT Pro"/>
              </a:rPr>
              <a:t>Und </a:t>
            </a:r>
            <a:r>
              <a:rPr lang="en-US" sz="1600" i="1" err="1">
                <a:latin typeface="Avenir Next LT Pro"/>
              </a:rPr>
              <a:t>al­ler</a:t>
            </a:r>
            <a:r>
              <a:rPr lang="en-US" sz="1600" i="1" dirty="0">
                <a:latin typeface="Avenir Next LT Pro"/>
              </a:rPr>
              <a:t> Au­gen </a:t>
            </a:r>
            <a:r>
              <a:rPr lang="en-US" sz="1600" i="1" err="1">
                <a:latin typeface="Avenir Next LT Pro"/>
              </a:rPr>
              <a:t>blit­zen</a:t>
            </a:r>
            <a:r>
              <a:rPr lang="en-US" sz="1600" i="1" dirty="0">
                <a:latin typeface="Avenir Next LT Pro"/>
              </a:rPr>
              <a:t> hell: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>
                <a:latin typeface="Avenir Next LT Pro"/>
              </a:rPr>
              <a:t>Der deut­sche Jüng­ling, </a:t>
            </a:r>
            <a:r>
              <a:rPr lang="en-US" sz="1600" i="1" err="1">
                <a:latin typeface="Avenir Next LT Pro"/>
              </a:rPr>
              <a:t>fromm</a:t>
            </a:r>
            <a:r>
              <a:rPr lang="en-US" sz="1600" i="1" dirty="0">
                <a:latin typeface="Avenir Next LT Pro"/>
              </a:rPr>
              <a:t> und stark,</a:t>
            </a:r>
            <a:br>
              <a:rPr lang="en-US" sz="1600" i="1" dirty="0">
                <a:latin typeface="Avenir Next LT Pro"/>
              </a:rPr>
            </a:br>
            <a:r>
              <a:rPr lang="en-US" sz="1600" i="1" err="1">
                <a:latin typeface="Avenir Next LT Pro"/>
              </a:rPr>
              <a:t>Be­schirmt</a:t>
            </a:r>
            <a:r>
              <a:rPr lang="en-US" sz="1600" i="1" dirty="0">
                <a:latin typeface="Avenir Next LT Pro"/>
              </a:rPr>
              <a:t> die </a:t>
            </a:r>
            <a:r>
              <a:rPr lang="en-US" sz="1600" i="1" err="1">
                <a:latin typeface="Avenir Next LT Pro"/>
              </a:rPr>
              <a:t>heil´ge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err="1">
                <a:latin typeface="Avenir Next LT Pro"/>
              </a:rPr>
              <a:t>Lan­des­mark</a:t>
            </a:r>
            <a:r>
              <a:rPr lang="en-US" sz="1600" i="1" dirty="0">
                <a:latin typeface="Avenir Next LT Pro"/>
              </a:rPr>
              <a:t>.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>
                <a:latin typeface="Avenir Next LT Pro"/>
              </a:rPr>
              <a:t>Lieb </a:t>
            </a:r>
            <a:r>
              <a:rPr lang="en-US" sz="1600" i="1" err="1">
                <a:latin typeface="Avenir Next LT Pro"/>
              </a:rPr>
              <a:t>Va­ter­land</a:t>
            </a:r>
            <a:r>
              <a:rPr lang="en-US" sz="1600" i="1" dirty="0">
                <a:latin typeface="Avenir Next LT Pro"/>
              </a:rPr>
              <a:t>, </a:t>
            </a:r>
            <a:r>
              <a:rPr lang="en-US" sz="1600" i="1" err="1">
                <a:latin typeface="Avenir Next LT Pro"/>
              </a:rPr>
              <a:t>magst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err="1">
                <a:latin typeface="Avenir Next LT Pro"/>
              </a:rPr>
              <a:t>ru­hig</a:t>
            </a:r>
            <a:r>
              <a:rPr lang="en-US" sz="1600" i="1" dirty="0">
                <a:latin typeface="Avenir Next LT Pro"/>
              </a:rPr>
              <a:t> sein,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>
                <a:latin typeface="Avenir Next LT Pro"/>
              </a:rPr>
              <a:t>Fest </a:t>
            </a:r>
            <a:r>
              <a:rPr lang="en-US" sz="1600" i="1" err="1">
                <a:latin typeface="Avenir Next LT Pro"/>
              </a:rPr>
              <a:t>steht</a:t>
            </a:r>
            <a:r>
              <a:rPr lang="en-US" sz="1600" i="1" dirty="0">
                <a:latin typeface="Avenir Next LT Pro"/>
              </a:rPr>
              <a:t> und </a:t>
            </a:r>
            <a:r>
              <a:rPr lang="en-US" sz="1600" i="1" err="1">
                <a:latin typeface="Avenir Next LT Pro"/>
              </a:rPr>
              <a:t>treu</a:t>
            </a:r>
            <a:r>
              <a:rPr lang="en-US" sz="1600" i="1" dirty="0">
                <a:latin typeface="Avenir Next LT Pro"/>
              </a:rPr>
              <a:t> die Wacht am Rhein.</a:t>
            </a:r>
          </a:p>
          <a:p>
            <a:endParaRPr lang="en-US" sz="1600" i="1" dirty="0">
              <a:latin typeface="Avenir Next LT Pr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0CDDC-658A-423E-A21C-FCE1E2CDBB1E}"/>
              </a:ext>
            </a:extLst>
          </p:cNvPr>
          <p:cNvSpPr txBox="1"/>
          <p:nvPr/>
        </p:nvSpPr>
        <p:spPr>
          <a:xfrm>
            <a:off x="713117" y="396815"/>
            <a:ext cx="836474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Max Schne­cken­bur­ger, Die Wacht am Rhein (No­vem­ber 1840)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23A7E9-87B6-4523-8199-3E1981FD3C84}"/>
              </a:ext>
            </a:extLst>
          </p:cNvPr>
          <p:cNvSpPr txBox="1"/>
          <p:nvPr/>
        </p:nvSpPr>
        <p:spPr>
          <a:xfrm>
            <a:off x="4465607" y="1403230"/>
            <a:ext cx="3706483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venir Next LT Pro"/>
              </a:rPr>
              <a:t>Auf </a:t>
            </a:r>
            <a:r>
              <a:rPr lang="en-US" sz="1600" dirty="0" err="1">
                <a:latin typeface="Avenir Next LT Pro"/>
              </a:rPr>
              <a:t>blickt</a:t>
            </a:r>
            <a:r>
              <a:rPr lang="en-US" sz="1600" dirty="0">
                <a:latin typeface="Avenir Next LT Pro"/>
              </a:rPr>
              <a:t> er, wo der Him­mel </a:t>
            </a:r>
            <a:r>
              <a:rPr lang="en-US" sz="1600" dirty="0" err="1">
                <a:latin typeface="Avenir Next LT Pro"/>
              </a:rPr>
              <a:t>blaut</a:t>
            </a:r>
            <a:r>
              <a:rPr lang="en-US" sz="1600" dirty="0">
                <a:latin typeface="Avenir Next LT Pro"/>
              </a:rPr>
              <a:t>,</a:t>
            </a:r>
            <a:br>
              <a:rPr lang="en-US" sz="1600" dirty="0">
                <a:latin typeface="Avenir Next LT Pro"/>
              </a:rPr>
            </a:br>
            <a:r>
              <a:rPr lang="en-US" sz="1600" dirty="0">
                <a:latin typeface="Avenir Next LT Pro"/>
              </a:rPr>
              <a:t>Wo Va­ter Her­mann </a:t>
            </a:r>
            <a:r>
              <a:rPr lang="en-US" sz="1600" dirty="0" err="1">
                <a:latin typeface="Avenir Next LT Pro"/>
              </a:rPr>
              <a:t>nie­der­schaut</a:t>
            </a:r>
            <a:r>
              <a:rPr lang="en-US" sz="1600" dirty="0">
                <a:latin typeface="Avenir Next LT Pro"/>
              </a:rPr>
              <a:t>,</a:t>
            </a:r>
            <a:br>
              <a:rPr lang="en-US" sz="1600" dirty="0">
                <a:latin typeface="Avenir Next LT Pro"/>
              </a:rPr>
            </a:br>
            <a:r>
              <a:rPr lang="en-US" sz="1600" dirty="0">
                <a:latin typeface="Avenir Next LT Pro"/>
              </a:rPr>
              <a:t>Und </a:t>
            </a:r>
            <a:r>
              <a:rPr lang="en-US" sz="1600" dirty="0" err="1">
                <a:latin typeface="Avenir Next LT Pro"/>
              </a:rPr>
              <a:t>schwört</a:t>
            </a:r>
            <a:r>
              <a:rPr lang="en-US" sz="1600" dirty="0">
                <a:latin typeface="Avenir Next LT Pro"/>
              </a:rPr>
              <a:t> </a:t>
            </a:r>
            <a:r>
              <a:rPr lang="en-US" sz="1600" dirty="0" err="1">
                <a:latin typeface="Avenir Next LT Pro"/>
              </a:rPr>
              <a:t>mit</a:t>
            </a:r>
            <a:r>
              <a:rPr lang="en-US" sz="1600" dirty="0">
                <a:latin typeface="Avenir Next LT Pro"/>
              </a:rPr>
              <a:t> </a:t>
            </a:r>
            <a:r>
              <a:rPr lang="en-US" sz="1600" dirty="0" err="1">
                <a:latin typeface="Avenir Next LT Pro"/>
              </a:rPr>
              <a:t>stol­zer</a:t>
            </a:r>
            <a:r>
              <a:rPr lang="en-US" sz="1600" dirty="0">
                <a:latin typeface="Avenir Next LT Pro"/>
              </a:rPr>
              <a:t> </a:t>
            </a:r>
            <a:r>
              <a:rPr lang="en-US" sz="1600" dirty="0" err="1">
                <a:latin typeface="Avenir Next LT Pro"/>
              </a:rPr>
              <a:t>Kamp­fes­lust</a:t>
            </a:r>
            <a:r>
              <a:rPr lang="en-US" sz="1600" dirty="0">
                <a:latin typeface="Avenir Next LT Pro"/>
              </a:rPr>
              <a:t>:</a:t>
            </a:r>
            <a:br>
              <a:rPr lang="en-US" sz="1600" dirty="0">
                <a:latin typeface="Avenir Next LT Pro"/>
              </a:rPr>
            </a:br>
            <a:r>
              <a:rPr lang="en-US" sz="1600" dirty="0">
                <a:latin typeface="Avenir Next LT Pro"/>
              </a:rPr>
              <a:t>„Du Rhein, </a:t>
            </a:r>
            <a:r>
              <a:rPr lang="en-US" sz="1600" dirty="0" err="1">
                <a:latin typeface="Avenir Next LT Pro"/>
              </a:rPr>
              <a:t>bleibst</a:t>
            </a:r>
            <a:r>
              <a:rPr lang="en-US" sz="1600" dirty="0">
                <a:latin typeface="Avenir Next LT Pro"/>
              </a:rPr>
              <a:t> </a:t>
            </a:r>
            <a:r>
              <a:rPr lang="en-US" sz="1600" dirty="0" err="1">
                <a:latin typeface="Avenir Next LT Pro"/>
              </a:rPr>
              <a:t>deutsch</a:t>
            </a:r>
            <a:r>
              <a:rPr lang="en-US" sz="1600" dirty="0">
                <a:latin typeface="Avenir Next LT Pro"/>
              </a:rPr>
              <a:t>, </a:t>
            </a:r>
            <a:r>
              <a:rPr lang="en-US" sz="1600" dirty="0" err="1">
                <a:latin typeface="Avenir Next LT Pro"/>
              </a:rPr>
              <a:t>wie</a:t>
            </a:r>
            <a:r>
              <a:rPr lang="en-US" sz="1600" dirty="0">
                <a:latin typeface="Avenir Next LT Pro"/>
              </a:rPr>
              <a:t> </a:t>
            </a:r>
            <a:r>
              <a:rPr lang="en-US" sz="1600" dirty="0" err="1">
                <a:latin typeface="Avenir Next LT Pro"/>
              </a:rPr>
              <a:t>mei­ne</a:t>
            </a:r>
            <a:r>
              <a:rPr lang="en-US" sz="1600" dirty="0">
                <a:latin typeface="Avenir Next LT Pro"/>
              </a:rPr>
              <a:t> Brust!“</a:t>
            </a:r>
            <a:br>
              <a:rPr lang="en-US" sz="1600" dirty="0">
                <a:latin typeface="Avenir Next LT Pro"/>
              </a:rPr>
            </a:br>
            <a:r>
              <a:rPr lang="en-US" sz="1600" dirty="0">
                <a:latin typeface="Avenir Next LT Pro"/>
              </a:rPr>
              <a:t>Lieb </a:t>
            </a:r>
            <a:r>
              <a:rPr lang="en-US" sz="1600" dirty="0" err="1">
                <a:latin typeface="Avenir Next LT Pro"/>
              </a:rPr>
              <a:t>Va­ter­land</a:t>
            </a:r>
            <a:r>
              <a:rPr lang="en-US" sz="1600" dirty="0">
                <a:latin typeface="Avenir Next LT Pro"/>
              </a:rPr>
              <a:t>, </a:t>
            </a:r>
            <a:r>
              <a:rPr lang="en-US" sz="1600" dirty="0" err="1">
                <a:latin typeface="Avenir Next LT Pro"/>
              </a:rPr>
              <a:t>magst</a:t>
            </a:r>
            <a:r>
              <a:rPr lang="en-US" sz="1600" dirty="0">
                <a:latin typeface="Avenir Next LT Pro"/>
              </a:rPr>
              <a:t> </a:t>
            </a:r>
            <a:r>
              <a:rPr lang="en-US" sz="1600" dirty="0" err="1">
                <a:latin typeface="Avenir Next LT Pro"/>
              </a:rPr>
              <a:t>ru­hig</a:t>
            </a:r>
            <a:r>
              <a:rPr lang="en-US" sz="1600" dirty="0">
                <a:latin typeface="Avenir Next LT Pro"/>
              </a:rPr>
              <a:t> sein,</a:t>
            </a:r>
            <a:br>
              <a:rPr lang="en-US" sz="1600" dirty="0">
                <a:latin typeface="Avenir Next LT Pro"/>
              </a:rPr>
            </a:br>
            <a:r>
              <a:rPr lang="en-US" sz="1600" dirty="0">
                <a:latin typeface="Avenir Next LT Pro"/>
              </a:rPr>
              <a:t>Fest </a:t>
            </a:r>
            <a:r>
              <a:rPr lang="en-US" sz="1600" dirty="0" err="1">
                <a:latin typeface="Avenir Next LT Pro"/>
              </a:rPr>
              <a:t>steht</a:t>
            </a:r>
            <a:r>
              <a:rPr lang="en-US" sz="1600" dirty="0">
                <a:latin typeface="Avenir Next LT Pro"/>
              </a:rPr>
              <a:t> und </a:t>
            </a:r>
            <a:r>
              <a:rPr lang="en-US" sz="1600" dirty="0" err="1">
                <a:latin typeface="Avenir Next LT Pro"/>
              </a:rPr>
              <a:t>treu</a:t>
            </a:r>
            <a:r>
              <a:rPr lang="en-US" sz="1600" dirty="0">
                <a:latin typeface="Avenir Next LT Pro"/>
              </a:rPr>
              <a:t> die Wacht am Rhein.</a:t>
            </a:r>
            <a:endParaRPr lang="en-US" dirty="0"/>
          </a:p>
          <a:p>
            <a:endParaRPr lang="en-US" sz="1600" dirty="0">
              <a:latin typeface="Avenir Next LT Pro"/>
            </a:endParaRPr>
          </a:p>
          <a:p>
            <a:r>
              <a:rPr lang="en-US" sz="1600" i="1" dirty="0">
                <a:latin typeface="Avenir Next LT Pro"/>
              </a:rPr>
              <a:t>„Und </a:t>
            </a:r>
            <a:r>
              <a:rPr lang="en-US" sz="1600" i="1" dirty="0" err="1">
                <a:latin typeface="Avenir Next LT Pro"/>
              </a:rPr>
              <a:t>ob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dirty="0" err="1">
                <a:latin typeface="Avenir Next LT Pro"/>
              </a:rPr>
              <a:t>mein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dirty="0" err="1">
                <a:latin typeface="Avenir Next LT Pro"/>
              </a:rPr>
              <a:t>Herz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dirty="0" err="1">
                <a:latin typeface="Avenir Next LT Pro"/>
              </a:rPr>
              <a:t>im</a:t>
            </a:r>
            <a:r>
              <a:rPr lang="en-US" sz="1600" i="1" dirty="0">
                <a:latin typeface="Avenir Next LT Pro"/>
              </a:rPr>
              <a:t> To­de </a:t>
            </a:r>
            <a:r>
              <a:rPr lang="en-US" sz="1600" i="1" dirty="0" err="1">
                <a:latin typeface="Avenir Next LT Pro"/>
              </a:rPr>
              <a:t>bricht</a:t>
            </a:r>
            <a:r>
              <a:rPr lang="en-US" sz="1600" i="1" dirty="0">
                <a:latin typeface="Avenir Next LT Pro"/>
              </a:rPr>
              <a:t>,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 err="1">
                <a:latin typeface="Avenir Next LT Pro"/>
              </a:rPr>
              <a:t>Wirst</a:t>
            </a:r>
            <a:r>
              <a:rPr lang="en-US" sz="1600" i="1" dirty="0">
                <a:latin typeface="Avenir Next LT Pro"/>
              </a:rPr>
              <a:t> du </a:t>
            </a:r>
            <a:r>
              <a:rPr lang="en-US" sz="1600" i="1" dirty="0" err="1">
                <a:latin typeface="Avenir Next LT Pro"/>
              </a:rPr>
              <a:t>doch</a:t>
            </a:r>
            <a:r>
              <a:rPr lang="en-US" sz="1600" i="1" dirty="0">
                <a:latin typeface="Avenir Next LT Pro"/>
              </a:rPr>
              <a:t> drum </a:t>
            </a:r>
            <a:r>
              <a:rPr lang="en-US" sz="1600" i="1" dirty="0" err="1">
                <a:latin typeface="Avenir Next LT Pro"/>
              </a:rPr>
              <a:t>ein</a:t>
            </a:r>
            <a:r>
              <a:rPr lang="en-US" sz="1600" i="1" dirty="0">
                <a:latin typeface="Avenir Next LT Pro"/>
              </a:rPr>
              <a:t> Wel­scher </a:t>
            </a:r>
            <a:r>
              <a:rPr lang="en-US" sz="1600" i="1" dirty="0" err="1">
                <a:latin typeface="Avenir Next LT Pro"/>
              </a:rPr>
              <a:t>nicht</a:t>
            </a:r>
            <a:r>
              <a:rPr lang="en-US" sz="1600" i="1" dirty="0">
                <a:latin typeface="Avenir Next LT Pro"/>
              </a:rPr>
              <a:t>,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>
                <a:latin typeface="Avenir Next LT Pro"/>
              </a:rPr>
              <a:t>Reich </a:t>
            </a:r>
            <a:r>
              <a:rPr lang="en-US" sz="1600" i="1" dirty="0" err="1">
                <a:latin typeface="Avenir Next LT Pro"/>
              </a:rPr>
              <a:t>wie</a:t>
            </a:r>
            <a:r>
              <a:rPr lang="en-US" sz="1600" i="1" dirty="0">
                <a:latin typeface="Avenir Next LT Pro"/>
              </a:rPr>
              <a:t> an Was­ser </a:t>
            </a:r>
            <a:r>
              <a:rPr lang="en-US" sz="1600" i="1" dirty="0" err="1">
                <a:latin typeface="Avenir Next LT Pro"/>
              </a:rPr>
              <a:t>dei­ne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dirty="0" err="1">
                <a:latin typeface="Avenir Next LT Pro"/>
              </a:rPr>
              <a:t>Flut</a:t>
            </a:r>
            <a:r>
              <a:rPr lang="en-US" sz="1600" i="1" dirty="0">
                <a:latin typeface="Avenir Next LT Pro"/>
              </a:rPr>
              <a:t>,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 err="1">
                <a:latin typeface="Avenir Next LT Pro"/>
              </a:rPr>
              <a:t>Ist</a:t>
            </a:r>
            <a:r>
              <a:rPr lang="en-US" sz="1600" i="1" dirty="0">
                <a:latin typeface="Avenir Next LT Pro"/>
              </a:rPr>
              <a:t> Deutsch­land ja an </a:t>
            </a:r>
            <a:r>
              <a:rPr lang="en-US" sz="1600" i="1" dirty="0" err="1">
                <a:latin typeface="Avenir Next LT Pro"/>
              </a:rPr>
              <a:t>Hel­den­blut</a:t>
            </a:r>
            <a:r>
              <a:rPr lang="en-US" sz="1600" i="1" dirty="0">
                <a:latin typeface="Avenir Next LT Pro"/>
              </a:rPr>
              <a:t>.“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>
                <a:latin typeface="Avenir Next LT Pro"/>
              </a:rPr>
              <a:t>Lieb </a:t>
            </a:r>
            <a:r>
              <a:rPr lang="en-US" sz="1600" i="1" dirty="0" err="1">
                <a:latin typeface="Avenir Next LT Pro"/>
              </a:rPr>
              <a:t>Va­ter­land</a:t>
            </a:r>
            <a:r>
              <a:rPr lang="en-US" sz="1600" i="1" dirty="0">
                <a:latin typeface="Avenir Next LT Pro"/>
              </a:rPr>
              <a:t>, </a:t>
            </a:r>
            <a:r>
              <a:rPr lang="en-US" sz="1600" i="1" dirty="0" err="1">
                <a:latin typeface="Avenir Next LT Pro"/>
              </a:rPr>
              <a:t>magst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dirty="0" err="1">
                <a:latin typeface="Avenir Next LT Pro"/>
              </a:rPr>
              <a:t>ru­hig</a:t>
            </a:r>
            <a:r>
              <a:rPr lang="en-US" sz="1600" i="1" dirty="0">
                <a:latin typeface="Avenir Next LT Pro"/>
              </a:rPr>
              <a:t> sein,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>
                <a:latin typeface="Avenir Next LT Pro"/>
              </a:rPr>
              <a:t>Fest </a:t>
            </a:r>
            <a:r>
              <a:rPr lang="en-US" sz="1600" i="1" dirty="0" err="1">
                <a:latin typeface="Avenir Next LT Pro"/>
              </a:rPr>
              <a:t>steht</a:t>
            </a:r>
            <a:r>
              <a:rPr lang="en-US" sz="1600" i="1" dirty="0">
                <a:latin typeface="Avenir Next LT Pro"/>
              </a:rPr>
              <a:t> und </a:t>
            </a:r>
            <a:r>
              <a:rPr lang="en-US" sz="1600" i="1" dirty="0" err="1">
                <a:latin typeface="Avenir Next LT Pro"/>
              </a:rPr>
              <a:t>treu</a:t>
            </a:r>
            <a:r>
              <a:rPr lang="en-US" sz="1600" i="1" dirty="0">
                <a:latin typeface="Avenir Next LT Pro"/>
              </a:rPr>
              <a:t> die Wacht am Rhein.</a:t>
            </a:r>
          </a:p>
          <a:p>
            <a:endParaRPr lang="en-US" sz="1600" i="1" dirty="0">
              <a:latin typeface="Avenir Next LT Pr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67CB7-C53C-450F-B7CE-FC17E070A840}"/>
              </a:ext>
            </a:extLst>
          </p:cNvPr>
          <p:cNvSpPr txBox="1"/>
          <p:nvPr/>
        </p:nvSpPr>
        <p:spPr>
          <a:xfrm>
            <a:off x="8261229" y="1403230"/>
            <a:ext cx="3706483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 dirty="0">
                <a:latin typeface="Avenir Next LT Pro"/>
              </a:rPr>
              <a:t>„</a:t>
            </a:r>
            <a:r>
              <a:rPr lang="en-US" sz="1600" i="1" err="1">
                <a:latin typeface="Avenir Next LT Pro"/>
              </a:rPr>
              <a:t>So­lang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err="1">
                <a:latin typeface="Avenir Next LT Pro"/>
              </a:rPr>
              <a:t>ein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err="1">
                <a:latin typeface="Avenir Next LT Pro"/>
              </a:rPr>
              <a:t>Tröpf­chen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err="1">
                <a:latin typeface="Avenir Next LT Pro"/>
              </a:rPr>
              <a:t>Blut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err="1">
                <a:latin typeface="Avenir Next LT Pro"/>
              </a:rPr>
              <a:t>noch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err="1">
                <a:latin typeface="Avenir Next LT Pro"/>
              </a:rPr>
              <a:t>glüht</a:t>
            </a:r>
            <a:r>
              <a:rPr lang="en-US" sz="1600" i="1" dirty="0">
                <a:latin typeface="Avenir Next LT Pro"/>
              </a:rPr>
              <a:t>,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>
                <a:latin typeface="Avenir Next LT Pro"/>
              </a:rPr>
              <a:t>Noch </a:t>
            </a:r>
            <a:r>
              <a:rPr lang="en-US" sz="1600" i="1" err="1">
                <a:latin typeface="Avenir Next LT Pro"/>
              </a:rPr>
              <a:t>ei­ne</a:t>
            </a:r>
            <a:r>
              <a:rPr lang="en-US" sz="1600" i="1" dirty="0">
                <a:latin typeface="Avenir Next LT Pro"/>
              </a:rPr>
              <a:t> Faust den De­gen </a:t>
            </a:r>
            <a:r>
              <a:rPr lang="en-US" sz="1600" i="1" err="1">
                <a:latin typeface="Avenir Next LT Pro"/>
              </a:rPr>
              <a:t>zieht</a:t>
            </a:r>
            <a:r>
              <a:rPr lang="en-US" sz="1600" i="1" dirty="0">
                <a:latin typeface="Avenir Next LT Pro"/>
              </a:rPr>
              <a:t>,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>
                <a:latin typeface="Avenir Next LT Pro"/>
              </a:rPr>
              <a:t>Und </a:t>
            </a:r>
            <a:r>
              <a:rPr lang="en-US" sz="1600" i="1" dirty="0" err="1">
                <a:latin typeface="Avenir Next LT Pro"/>
              </a:rPr>
              <a:t>noch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dirty="0" err="1">
                <a:latin typeface="Avenir Next LT Pro"/>
              </a:rPr>
              <a:t>ein</a:t>
            </a:r>
            <a:r>
              <a:rPr lang="en-US" sz="1600" i="1" dirty="0">
                <a:latin typeface="Avenir Next LT Pro"/>
              </a:rPr>
              <a:t> Arm die </a:t>
            </a:r>
            <a:r>
              <a:rPr lang="en-US" sz="1600" i="1" dirty="0" err="1">
                <a:latin typeface="Avenir Next LT Pro"/>
              </a:rPr>
              <a:t>Büch­se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dirty="0" err="1">
                <a:latin typeface="Avenir Next LT Pro"/>
              </a:rPr>
              <a:t>spannt</a:t>
            </a:r>
            <a:r>
              <a:rPr lang="en-US" sz="1600" i="1" dirty="0">
                <a:latin typeface="Avenir Next LT Pro"/>
              </a:rPr>
              <a:t>,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 err="1">
                <a:latin typeface="Avenir Next LT Pro"/>
              </a:rPr>
              <a:t>Be­tritt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dirty="0" err="1">
                <a:latin typeface="Avenir Next LT Pro"/>
              </a:rPr>
              <a:t>kein</a:t>
            </a:r>
            <a:r>
              <a:rPr lang="en-US" sz="1600" i="1" dirty="0">
                <a:latin typeface="Avenir Next LT Pro"/>
              </a:rPr>
              <a:t> Wel­scher </a:t>
            </a:r>
            <a:r>
              <a:rPr lang="en-US" sz="1600" i="1" dirty="0" err="1">
                <a:latin typeface="Avenir Next LT Pro"/>
              </a:rPr>
              <a:t>dei­nen</a:t>
            </a:r>
            <a:r>
              <a:rPr lang="en-US" sz="1600" i="1" dirty="0">
                <a:latin typeface="Avenir Next LT Pro"/>
              </a:rPr>
              <a:t> Strand.“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>
                <a:latin typeface="Avenir Next LT Pro"/>
              </a:rPr>
              <a:t>Lieb </a:t>
            </a:r>
            <a:r>
              <a:rPr lang="en-US" sz="1600" i="1" dirty="0" err="1">
                <a:latin typeface="Avenir Next LT Pro"/>
              </a:rPr>
              <a:t>Va­ter­land</a:t>
            </a:r>
            <a:r>
              <a:rPr lang="en-US" sz="1600" i="1" dirty="0">
                <a:latin typeface="Avenir Next LT Pro"/>
              </a:rPr>
              <a:t>, </a:t>
            </a:r>
            <a:r>
              <a:rPr lang="en-US" sz="1600" i="1" dirty="0" err="1">
                <a:latin typeface="Avenir Next LT Pro"/>
              </a:rPr>
              <a:t>magst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dirty="0" err="1">
                <a:latin typeface="Avenir Next LT Pro"/>
              </a:rPr>
              <a:t>ru­hig</a:t>
            </a:r>
            <a:r>
              <a:rPr lang="en-US" sz="1600" i="1" dirty="0">
                <a:latin typeface="Avenir Next LT Pro"/>
              </a:rPr>
              <a:t> sein,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>
                <a:latin typeface="Avenir Next LT Pro"/>
              </a:rPr>
              <a:t>Fest </a:t>
            </a:r>
            <a:r>
              <a:rPr lang="en-US" sz="1600" i="1" dirty="0" err="1">
                <a:latin typeface="Avenir Next LT Pro"/>
              </a:rPr>
              <a:t>steht</a:t>
            </a:r>
            <a:r>
              <a:rPr lang="en-US" sz="1600" i="1" dirty="0">
                <a:latin typeface="Avenir Next LT Pro"/>
              </a:rPr>
              <a:t> und </a:t>
            </a:r>
            <a:r>
              <a:rPr lang="en-US" sz="1600" i="1" dirty="0" err="1">
                <a:latin typeface="Avenir Next LT Pro"/>
              </a:rPr>
              <a:t>treu</a:t>
            </a:r>
            <a:r>
              <a:rPr lang="en-US" sz="1600" i="1" dirty="0">
                <a:latin typeface="Avenir Next LT Pro"/>
              </a:rPr>
              <a:t> die Wacht am Rhein.</a:t>
            </a:r>
            <a:endParaRPr lang="en-US" dirty="0"/>
          </a:p>
          <a:p>
            <a:endParaRPr lang="en-US" sz="1600" i="1" dirty="0">
              <a:latin typeface="Avenir Next LT Pro"/>
            </a:endParaRPr>
          </a:p>
          <a:p>
            <a:r>
              <a:rPr lang="en-US" sz="1600" i="1" dirty="0">
                <a:latin typeface="Avenir Next LT Pro"/>
              </a:rPr>
              <a:t>Der </a:t>
            </a:r>
            <a:r>
              <a:rPr lang="en-US" sz="1600" i="1" dirty="0" err="1">
                <a:latin typeface="Avenir Next LT Pro"/>
              </a:rPr>
              <a:t>Schwur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dirty="0" err="1">
                <a:latin typeface="Avenir Next LT Pro"/>
              </a:rPr>
              <a:t>er­schallt</a:t>
            </a:r>
            <a:r>
              <a:rPr lang="en-US" sz="1600" i="1" dirty="0">
                <a:latin typeface="Avenir Next LT Pro"/>
              </a:rPr>
              <a:t>, die Wo­ge </a:t>
            </a:r>
            <a:r>
              <a:rPr lang="en-US" sz="1600" i="1" dirty="0" err="1">
                <a:latin typeface="Avenir Next LT Pro"/>
              </a:rPr>
              <a:t>rinnt</a:t>
            </a:r>
            <a:r>
              <a:rPr lang="en-US" sz="1600" i="1" dirty="0">
                <a:latin typeface="Avenir Next LT Pro"/>
              </a:rPr>
              <a:t>,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>
                <a:latin typeface="Avenir Next LT Pro"/>
              </a:rPr>
              <a:t>Die </a:t>
            </a:r>
            <a:r>
              <a:rPr lang="en-US" sz="1600" i="1" dirty="0" err="1">
                <a:latin typeface="Avenir Next LT Pro"/>
              </a:rPr>
              <a:t>Fah­nen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dirty="0" err="1">
                <a:latin typeface="Avenir Next LT Pro"/>
              </a:rPr>
              <a:t>flat­tern</a:t>
            </a:r>
            <a:r>
              <a:rPr lang="en-US" sz="1600" i="1" dirty="0">
                <a:latin typeface="Avenir Next LT Pro"/>
              </a:rPr>
              <a:t> in dem Wind.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>
                <a:latin typeface="Avenir Next LT Pro"/>
              </a:rPr>
              <a:t>Am Rhein, am Rhein, am </a:t>
            </a:r>
            <a:r>
              <a:rPr lang="en-US" sz="1600" i="1" dirty="0" err="1">
                <a:latin typeface="Avenir Next LT Pro"/>
              </a:rPr>
              <a:t>deut­schen</a:t>
            </a:r>
            <a:r>
              <a:rPr lang="en-US" sz="1600" i="1" dirty="0">
                <a:latin typeface="Avenir Next LT Pro"/>
              </a:rPr>
              <a:t> Rhein,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>
                <a:latin typeface="Avenir Next LT Pro"/>
              </a:rPr>
              <a:t>Wir al­le </a:t>
            </a:r>
            <a:r>
              <a:rPr lang="en-US" sz="1600" i="1" dirty="0" err="1">
                <a:latin typeface="Avenir Next LT Pro"/>
              </a:rPr>
              <a:t>wol­len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dirty="0" err="1">
                <a:latin typeface="Avenir Next LT Pro"/>
              </a:rPr>
              <a:t>Hü­ter</a:t>
            </a:r>
            <a:r>
              <a:rPr lang="en-US" sz="1600" i="1" dirty="0">
                <a:latin typeface="Avenir Next LT Pro"/>
              </a:rPr>
              <a:t> sein!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>
                <a:latin typeface="Avenir Next LT Pro"/>
              </a:rPr>
              <a:t>Lieb </a:t>
            </a:r>
            <a:r>
              <a:rPr lang="en-US" sz="1600" i="1" dirty="0" err="1">
                <a:latin typeface="Avenir Next LT Pro"/>
              </a:rPr>
              <a:t>Va­ter­land</a:t>
            </a:r>
            <a:r>
              <a:rPr lang="en-US" sz="1600" i="1" dirty="0">
                <a:latin typeface="Avenir Next LT Pro"/>
              </a:rPr>
              <a:t>, </a:t>
            </a:r>
            <a:r>
              <a:rPr lang="en-US" sz="1600" i="1" dirty="0" err="1">
                <a:latin typeface="Avenir Next LT Pro"/>
              </a:rPr>
              <a:t>magst</a:t>
            </a:r>
            <a:r>
              <a:rPr lang="en-US" sz="1600" i="1" dirty="0">
                <a:latin typeface="Avenir Next LT Pro"/>
              </a:rPr>
              <a:t> </a:t>
            </a:r>
            <a:r>
              <a:rPr lang="en-US" sz="1600" i="1" dirty="0" err="1">
                <a:latin typeface="Avenir Next LT Pro"/>
              </a:rPr>
              <a:t>ru­hig</a:t>
            </a:r>
            <a:r>
              <a:rPr lang="en-US" sz="1600" i="1" dirty="0">
                <a:latin typeface="Avenir Next LT Pro"/>
              </a:rPr>
              <a:t> sein,</a:t>
            </a:r>
            <a:br>
              <a:rPr lang="en-US" sz="1600" i="1" dirty="0">
                <a:latin typeface="Avenir Next LT Pro"/>
              </a:rPr>
            </a:br>
            <a:r>
              <a:rPr lang="en-US" sz="1600" i="1" dirty="0">
                <a:latin typeface="Avenir Next LT Pro"/>
              </a:rPr>
              <a:t>Fest </a:t>
            </a:r>
            <a:r>
              <a:rPr lang="en-US" sz="1600" i="1" dirty="0" err="1">
                <a:latin typeface="Avenir Next LT Pro"/>
              </a:rPr>
              <a:t>steht</a:t>
            </a:r>
            <a:r>
              <a:rPr lang="en-US" sz="1600" i="1" dirty="0">
                <a:latin typeface="Avenir Next LT Pro"/>
              </a:rPr>
              <a:t> und </a:t>
            </a:r>
            <a:r>
              <a:rPr lang="en-US" sz="1600" i="1" dirty="0" err="1">
                <a:latin typeface="Avenir Next LT Pro"/>
              </a:rPr>
              <a:t>treu</a:t>
            </a:r>
            <a:r>
              <a:rPr lang="en-US" sz="1600" i="1" dirty="0">
                <a:latin typeface="Avenir Next LT Pro"/>
              </a:rPr>
              <a:t> die Wacht am Rhein.</a:t>
            </a:r>
          </a:p>
          <a:p>
            <a:endParaRPr lang="en-US" sz="1600" dirty="0">
              <a:latin typeface="Avenir Next LT Pro"/>
            </a:endParaRPr>
          </a:p>
          <a:p>
            <a:endParaRPr lang="en-US" sz="1600" dirty="0">
              <a:latin typeface="Avenir Next LT Pro"/>
            </a:endParaRPr>
          </a:p>
        </p:txBody>
      </p:sp>
      <p:pic>
        <p:nvPicPr>
          <p:cNvPr id="7" name="Picture 7">
            <a:hlinkClick r:id="" action="ppaction://media"/>
            <a:extLst>
              <a:ext uri="{FF2B5EF4-FFF2-40B4-BE49-F238E27FC236}">
                <a16:creationId xmlns:a16="http://schemas.microsoft.com/office/drawing/2014/main" id="{6D3813B3-6E69-43FB-A4D8-674648A455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683925" y="417842"/>
            <a:ext cx="632604" cy="38639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E1C2665-1D05-704F-8502-9CAABAA9A066}"/>
              </a:ext>
            </a:extLst>
          </p:cNvPr>
          <p:cNvSpPr txBox="1"/>
          <p:nvPr/>
        </p:nvSpPr>
        <p:spPr>
          <a:xfrm>
            <a:off x="8532409" y="6575203"/>
            <a:ext cx="29738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Quelle: https://</a:t>
            </a:r>
            <a:r>
              <a:rPr lang="de-DE" sz="800" dirty="0" err="1"/>
              <a:t>de.wikipedia.org</a:t>
            </a:r>
            <a:r>
              <a:rPr lang="de-DE" sz="800" dirty="0"/>
              <a:t>/</a:t>
            </a:r>
            <a:r>
              <a:rPr lang="de-DE" sz="800" dirty="0" err="1"/>
              <a:t>wiki</a:t>
            </a:r>
            <a:r>
              <a:rPr lang="de-DE" sz="800" dirty="0"/>
              <a:t>/</a:t>
            </a:r>
            <a:r>
              <a:rPr lang="de-DE" sz="800" dirty="0" err="1"/>
              <a:t>Die_Wacht_am_Rhein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34214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8742881-39E4-4A95-883C-92BEB90E5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tree, outdoor, horse, drawn&#10;&#10;Description automatically generated">
            <a:extLst>
              <a:ext uri="{FF2B5EF4-FFF2-40B4-BE49-F238E27FC236}">
                <a16:creationId xmlns:a16="http://schemas.microsoft.com/office/drawing/2014/main" id="{53D5F33F-DD88-4B3A-8FD3-2C0569988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45"/>
          <a:stretch/>
        </p:blipFill>
        <p:spPr>
          <a:xfrm>
            <a:off x="1" y="10"/>
            <a:ext cx="12191998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E8087F3-C79C-45B6-B920-0683B8599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5870DA8-9099-4A8F-A7A7-4C328AB66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913098"/>
            <a:ext cx="3637107" cy="944903"/>
          </a:xfrm>
          <a:custGeom>
            <a:avLst/>
            <a:gdLst>
              <a:gd name="connsiteX0" fmla="*/ 1673074 w 4228094"/>
              <a:gd name="connsiteY0" fmla="*/ 230 h 1137038"/>
              <a:gd name="connsiteX1" fmla="*/ 3676781 w 4228094"/>
              <a:gd name="connsiteY1" fmla="*/ 298555 h 1137038"/>
              <a:gd name="connsiteX2" fmla="*/ 4025527 w 4228094"/>
              <a:gd name="connsiteY2" fmla="*/ 425010 h 1137038"/>
              <a:gd name="connsiteX3" fmla="*/ 4228094 w 4228094"/>
              <a:gd name="connsiteY3" fmla="*/ 494088 h 1137038"/>
              <a:gd name="connsiteX4" fmla="*/ 4228094 w 4228094"/>
              <a:gd name="connsiteY4" fmla="*/ 1137038 h 1137038"/>
              <a:gd name="connsiteX5" fmla="*/ 0 w 4228094"/>
              <a:gd name="connsiteY5" fmla="*/ 1137038 h 1137038"/>
              <a:gd name="connsiteX6" fmla="*/ 18109 w 4228094"/>
              <a:gd name="connsiteY6" fmla="*/ 1068877 h 1137038"/>
              <a:gd name="connsiteX7" fmla="*/ 362264 w 4228094"/>
              <a:gd name="connsiteY7" fmla="*/ 366637 h 1137038"/>
              <a:gd name="connsiteX8" fmla="*/ 1386499 w 4228094"/>
              <a:gd name="connsiteY8" fmla="*/ 1522 h 1137038"/>
              <a:gd name="connsiteX9" fmla="*/ 1673074 w 4228094"/>
              <a:gd name="connsiteY9" fmla="*/ 230 h 113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28094" h="1137038">
                <a:moveTo>
                  <a:pt x="1673074" y="230"/>
                </a:moveTo>
                <a:cubicBezTo>
                  <a:pt x="2346512" y="4287"/>
                  <a:pt x="3048424" y="63583"/>
                  <a:pt x="3676781" y="298555"/>
                </a:cubicBezTo>
                <a:cubicBezTo>
                  <a:pt x="3793275" y="342114"/>
                  <a:pt x="3909477" y="384216"/>
                  <a:pt x="4025527" y="425010"/>
                </a:cubicBezTo>
                <a:lnTo>
                  <a:pt x="4228094" y="494088"/>
                </a:lnTo>
                <a:lnTo>
                  <a:pt x="4228094" y="1137038"/>
                </a:lnTo>
                <a:lnTo>
                  <a:pt x="0" y="1137038"/>
                </a:lnTo>
                <a:lnTo>
                  <a:pt x="18109" y="1068877"/>
                </a:lnTo>
                <a:cubicBezTo>
                  <a:pt x="95047" y="799139"/>
                  <a:pt x="194962" y="542008"/>
                  <a:pt x="362264" y="366637"/>
                </a:cubicBezTo>
                <a:cubicBezTo>
                  <a:pt x="622229" y="94062"/>
                  <a:pt x="1015836" y="6565"/>
                  <a:pt x="1386499" y="1522"/>
                </a:cubicBezTo>
                <a:cubicBezTo>
                  <a:pt x="1481245" y="198"/>
                  <a:pt x="1576869" y="-349"/>
                  <a:pt x="1673074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50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5680D9-A85E-49DF-B973-30080D685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29359"/>
            <a:ext cx="4333874" cy="1028642"/>
          </a:xfrm>
          <a:custGeom>
            <a:avLst/>
            <a:gdLst>
              <a:gd name="connsiteX0" fmla="*/ 1576991 w 5038078"/>
              <a:gd name="connsiteY0" fmla="*/ 210 h 1238015"/>
              <a:gd name="connsiteX1" fmla="*/ 3403320 w 5038078"/>
              <a:gd name="connsiteY1" fmla="*/ 272125 h 1238015"/>
              <a:gd name="connsiteX2" fmla="*/ 4672870 w 5038078"/>
              <a:gd name="connsiteY2" fmla="*/ 693604 h 1238015"/>
              <a:gd name="connsiteX3" fmla="*/ 5038078 w 5038078"/>
              <a:gd name="connsiteY3" fmla="*/ 795929 h 1238015"/>
              <a:gd name="connsiteX4" fmla="*/ 5038078 w 5038078"/>
              <a:gd name="connsiteY4" fmla="*/ 1238015 h 1238015"/>
              <a:gd name="connsiteX5" fmla="*/ 0 w 5038078"/>
              <a:gd name="connsiteY5" fmla="*/ 1238015 h 1238015"/>
              <a:gd name="connsiteX6" fmla="*/ 19230 w 5038078"/>
              <a:gd name="connsiteY6" fmla="*/ 1159819 h 1238015"/>
              <a:gd name="connsiteX7" fmla="*/ 382219 w 5038078"/>
              <a:gd name="connsiteY7" fmla="*/ 334180 h 1238015"/>
              <a:gd name="connsiteX8" fmla="*/ 1315784 w 5038078"/>
              <a:gd name="connsiteY8" fmla="*/ 1388 h 1238015"/>
              <a:gd name="connsiteX9" fmla="*/ 1576991 w 5038078"/>
              <a:gd name="connsiteY9" fmla="*/ 210 h 1238015"/>
              <a:gd name="connsiteX0" fmla="*/ 0 w 5129518"/>
              <a:gd name="connsiteY0" fmla="*/ 1237805 h 1329245"/>
              <a:gd name="connsiteX1" fmla="*/ 19230 w 5129518"/>
              <a:gd name="connsiteY1" fmla="*/ 1159609 h 1329245"/>
              <a:gd name="connsiteX2" fmla="*/ 382219 w 5129518"/>
              <a:gd name="connsiteY2" fmla="*/ 333970 h 1329245"/>
              <a:gd name="connsiteX3" fmla="*/ 1315784 w 5129518"/>
              <a:gd name="connsiteY3" fmla="*/ 1178 h 1329245"/>
              <a:gd name="connsiteX4" fmla="*/ 1576991 w 5129518"/>
              <a:gd name="connsiteY4" fmla="*/ 0 h 1329245"/>
              <a:gd name="connsiteX5" fmla="*/ 3403320 w 5129518"/>
              <a:gd name="connsiteY5" fmla="*/ 271915 h 1329245"/>
              <a:gd name="connsiteX6" fmla="*/ 4672870 w 5129518"/>
              <a:gd name="connsiteY6" fmla="*/ 693394 h 1329245"/>
              <a:gd name="connsiteX7" fmla="*/ 5038078 w 5129518"/>
              <a:gd name="connsiteY7" fmla="*/ 795719 h 1329245"/>
              <a:gd name="connsiteX8" fmla="*/ 5129518 w 5129518"/>
              <a:gd name="connsiteY8" fmla="*/ 1329245 h 1329245"/>
              <a:gd name="connsiteX0" fmla="*/ 0 w 5129518"/>
              <a:gd name="connsiteY0" fmla="*/ 1237805 h 1329245"/>
              <a:gd name="connsiteX1" fmla="*/ 19230 w 5129518"/>
              <a:gd name="connsiteY1" fmla="*/ 1159609 h 1329245"/>
              <a:gd name="connsiteX2" fmla="*/ 382219 w 5129518"/>
              <a:gd name="connsiteY2" fmla="*/ 333970 h 1329245"/>
              <a:gd name="connsiteX3" fmla="*/ 1315784 w 5129518"/>
              <a:gd name="connsiteY3" fmla="*/ 1178 h 1329245"/>
              <a:gd name="connsiteX4" fmla="*/ 1576991 w 5129518"/>
              <a:gd name="connsiteY4" fmla="*/ 0 h 1329245"/>
              <a:gd name="connsiteX5" fmla="*/ 3403320 w 5129518"/>
              <a:gd name="connsiteY5" fmla="*/ 271915 h 1329245"/>
              <a:gd name="connsiteX6" fmla="*/ 4672870 w 5129518"/>
              <a:gd name="connsiteY6" fmla="*/ 693394 h 1329245"/>
              <a:gd name="connsiteX7" fmla="*/ 5038078 w 5129518"/>
              <a:gd name="connsiteY7" fmla="*/ 795719 h 1329245"/>
              <a:gd name="connsiteX8" fmla="*/ 5129518 w 5129518"/>
              <a:gd name="connsiteY8" fmla="*/ 1329245 h 1329245"/>
              <a:gd name="connsiteX0" fmla="*/ 0 w 5049689"/>
              <a:gd name="connsiteY0" fmla="*/ 1237805 h 1423588"/>
              <a:gd name="connsiteX1" fmla="*/ 19230 w 5049689"/>
              <a:gd name="connsiteY1" fmla="*/ 1159609 h 1423588"/>
              <a:gd name="connsiteX2" fmla="*/ 382219 w 5049689"/>
              <a:gd name="connsiteY2" fmla="*/ 333970 h 1423588"/>
              <a:gd name="connsiteX3" fmla="*/ 1315784 w 5049689"/>
              <a:gd name="connsiteY3" fmla="*/ 1178 h 1423588"/>
              <a:gd name="connsiteX4" fmla="*/ 1576991 w 5049689"/>
              <a:gd name="connsiteY4" fmla="*/ 0 h 1423588"/>
              <a:gd name="connsiteX5" fmla="*/ 3403320 w 5049689"/>
              <a:gd name="connsiteY5" fmla="*/ 271915 h 1423588"/>
              <a:gd name="connsiteX6" fmla="*/ 4672870 w 5049689"/>
              <a:gd name="connsiteY6" fmla="*/ 693394 h 1423588"/>
              <a:gd name="connsiteX7" fmla="*/ 5038078 w 5049689"/>
              <a:gd name="connsiteY7" fmla="*/ 795719 h 1423588"/>
              <a:gd name="connsiteX8" fmla="*/ 5049689 w 5049689"/>
              <a:gd name="connsiteY8" fmla="*/ 1423588 h 1423588"/>
              <a:gd name="connsiteX0" fmla="*/ 0 w 5038078"/>
              <a:gd name="connsiteY0" fmla="*/ 1237805 h 1237805"/>
              <a:gd name="connsiteX1" fmla="*/ 19230 w 5038078"/>
              <a:gd name="connsiteY1" fmla="*/ 1159609 h 1237805"/>
              <a:gd name="connsiteX2" fmla="*/ 382219 w 5038078"/>
              <a:gd name="connsiteY2" fmla="*/ 333970 h 1237805"/>
              <a:gd name="connsiteX3" fmla="*/ 1315784 w 5038078"/>
              <a:gd name="connsiteY3" fmla="*/ 1178 h 1237805"/>
              <a:gd name="connsiteX4" fmla="*/ 1576991 w 5038078"/>
              <a:gd name="connsiteY4" fmla="*/ 0 h 1237805"/>
              <a:gd name="connsiteX5" fmla="*/ 3403320 w 5038078"/>
              <a:gd name="connsiteY5" fmla="*/ 271915 h 1237805"/>
              <a:gd name="connsiteX6" fmla="*/ 4672870 w 5038078"/>
              <a:gd name="connsiteY6" fmla="*/ 693394 h 1237805"/>
              <a:gd name="connsiteX7" fmla="*/ 5038078 w 5038078"/>
              <a:gd name="connsiteY7" fmla="*/ 795719 h 123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8078" h="1237805">
                <a:moveTo>
                  <a:pt x="0" y="1237805"/>
                </a:moveTo>
                <a:lnTo>
                  <a:pt x="19230" y="1159609"/>
                </a:lnTo>
                <a:cubicBezTo>
                  <a:pt x="96961" y="850027"/>
                  <a:pt x="191605" y="533778"/>
                  <a:pt x="382219" y="333970"/>
                </a:cubicBezTo>
                <a:cubicBezTo>
                  <a:pt x="619171" y="85526"/>
                  <a:pt x="977934" y="5774"/>
                  <a:pt x="1315784" y="1178"/>
                </a:cubicBezTo>
                <a:lnTo>
                  <a:pt x="1576991" y="0"/>
                </a:lnTo>
                <a:cubicBezTo>
                  <a:pt x="2190813" y="3698"/>
                  <a:pt x="2830589" y="57744"/>
                  <a:pt x="3403320" y="271915"/>
                </a:cubicBezTo>
                <a:cubicBezTo>
                  <a:pt x="3828046" y="430728"/>
                  <a:pt x="4248519" y="568281"/>
                  <a:pt x="4672870" y="693394"/>
                </a:cubicBezTo>
                <a:lnTo>
                  <a:pt x="5038078" y="795719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F653AD-C37B-4456-B452-D76628DE302C}"/>
              </a:ext>
            </a:extLst>
          </p:cNvPr>
          <p:cNvSpPr txBox="1"/>
          <p:nvPr/>
        </p:nvSpPr>
        <p:spPr>
          <a:xfrm>
            <a:off x="1403230" y="620526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1820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542C09-ED9D-4C04-A91F-D9B479E74942}"/>
              </a:ext>
            </a:extLst>
          </p:cNvPr>
          <p:cNvSpPr txBox="1"/>
          <p:nvPr/>
        </p:nvSpPr>
        <p:spPr>
          <a:xfrm>
            <a:off x="5817079" y="6349042"/>
            <a:ext cx="626565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/>
              <a:t>Von Theodor Verhas - Udo Mainzer: Köln in historischen Ansichten. Wuppertal 1977, S. 71, Gemeinfrei, https://commons.wikimedia.org/w/index.php?curid=4470324</a:t>
            </a:r>
          </a:p>
        </p:txBody>
      </p:sp>
    </p:spTree>
    <p:extLst>
      <p:ext uri="{BB962C8B-B14F-4D97-AF65-F5344CB8AC3E}">
        <p14:creationId xmlns:p14="http://schemas.microsoft.com/office/powerpoint/2010/main" val="3567883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C8742881-39E4-4A95-883C-92BEB90E5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text, old, building, white&#10;&#10;Description automatically generated">
            <a:extLst>
              <a:ext uri="{FF2B5EF4-FFF2-40B4-BE49-F238E27FC236}">
                <a16:creationId xmlns:a16="http://schemas.microsoft.com/office/drawing/2014/main" id="{44D35EEE-3203-4792-A12E-844963799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92" b="5148"/>
          <a:stretch/>
        </p:blipFill>
        <p:spPr>
          <a:xfrm>
            <a:off x="1" y="10"/>
            <a:ext cx="12191998" cy="6857990"/>
          </a:xfrm>
          <a:prstGeom prst="rect">
            <a:avLst/>
          </a:prstGeom>
        </p:spPr>
      </p:pic>
      <p:sp>
        <p:nvSpPr>
          <p:cNvPr id="5" name="Freeform: Shape 8">
            <a:extLst>
              <a:ext uri="{FF2B5EF4-FFF2-40B4-BE49-F238E27FC236}">
                <a16:creationId xmlns:a16="http://schemas.microsoft.com/office/drawing/2014/main" id="{EE8087F3-C79C-45B6-B920-0683B8599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Freeform: Shape 10">
            <a:extLst>
              <a:ext uri="{FF2B5EF4-FFF2-40B4-BE49-F238E27FC236}">
                <a16:creationId xmlns:a16="http://schemas.microsoft.com/office/drawing/2014/main" id="{D5870DA8-9099-4A8F-A7A7-4C328AB66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913098"/>
            <a:ext cx="3637107" cy="944903"/>
          </a:xfrm>
          <a:custGeom>
            <a:avLst/>
            <a:gdLst>
              <a:gd name="connsiteX0" fmla="*/ 1673074 w 4228094"/>
              <a:gd name="connsiteY0" fmla="*/ 230 h 1137038"/>
              <a:gd name="connsiteX1" fmla="*/ 3676781 w 4228094"/>
              <a:gd name="connsiteY1" fmla="*/ 298555 h 1137038"/>
              <a:gd name="connsiteX2" fmla="*/ 4025527 w 4228094"/>
              <a:gd name="connsiteY2" fmla="*/ 425010 h 1137038"/>
              <a:gd name="connsiteX3" fmla="*/ 4228094 w 4228094"/>
              <a:gd name="connsiteY3" fmla="*/ 494088 h 1137038"/>
              <a:gd name="connsiteX4" fmla="*/ 4228094 w 4228094"/>
              <a:gd name="connsiteY4" fmla="*/ 1137038 h 1137038"/>
              <a:gd name="connsiteX5" fmla="*/ 0 w 4228094"/>
              <a:gd name="connsiteY5" fmla="*/ 1137038 h 1137038"/>
              <a:gd name="connsiteX6" fmla="*/ 18109 w 4228094"/>
              <a:gd name="connsiteY6" fmla="*/ 1068877 h 1137038"/>
              <a:gd name="connsiteX7" fmla="*/ 362264 w 4228094"/>
              <a:gd name="connsiteY7" fmla="*/ 366637 h 1137038"/>
              <a:gd name="connsiteX8" fmla="*/ 1386499 w 4228094"/>
              <a:gd name="connsiteY8" fmla="*/ 1522 h 1137038"/>
              <a:gd name="connsiteX9" fmla="*/ 1673074 w 4228094"/>
              <a:gd name="connsiteY9" fmla="*/ 230 h 113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28094" h="1137038">
                <a:moveTo>
                  <a:pt x="1673074" y="230"/>
                </a:moveTo>
                <a:cubicBezTo>
                  <a:pt x="2346512" y="4287"/>
                  <a:pt x="3048424" y="63583"/>
                  <a:pt x="3676781" y="298555"/>
                </a:cubicBezTo>
                <a:cubicBezTo>
                  <a:pt x="3793275" y="342114"/>
                  <a:pt x="3909477" y="384216"/>
                  <a:pt x="4025527" y="425010"/>
                </a:cubicBezTo>
                <a:lnTo>
                  <a:pt x="4228094" y="494088"/>
                </a:lnTo>
                <a:lnTo>
                  <a:pt x="4228094" y="1137038"/>
                </a:lnTo>
                <a:lnTo>
                  <a:pt x="0" y="1137038"/>
                </a:lnTo>
                <a:lnTo>
                  <a:pt x="18109" y="1068877"/>
                </a:lnTo>
                <a:cubicBezTo>
                  <a:pt x="95047" y="799139"/>
                  <a:pt x="194962" y="542008"/>
                  <a:pt x="362264" y="366637"/>
                </a:cubicBezTo>
                <a:cubicBezTo>
                  <a:pt x="622229" y="94062"/>
                  <a:pt x="1015836" y="6565"/>
                  <a:pt x="1386499" y="1522"/>
                </a:cubicBezTo>
                <a:cubicBezTo>
                  <a:pt x="1481245" y="198"/>
                  <a:pt x="1576869" y="-349"/>
                  <a:pt x="1673074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50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F15680D9-A85E-49DF-B973-30080D685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29359"/>
            <a:ext cx="4333874" cy="1028642"/>
          </a:xfrm>
          <a:custGeom>
            <a:avLst/>
            <a:gdLst>
              <a:gd name="connsiteX0" fmla="*/ 1576991 w 5038078"/>
              <a:gd name="connsiteY0" fmla="*/ 210 h 1238015"/>
              <a:gd name="connsiteX1" fmla="*/ 3403320 w 5038078"/>
              <a:gd name="connsiteY1" fmla="*/ 272125 h 1238015"/>
              <a:gd name="connsiteX2" fmla="*/ 4672870 w 5038078"/>
              <a:gd name="connsiteY2" fmla="*/ 693604 h 1238015"/>
              <a:gd name="connsiteX3" fmla="*/ 5038078 w 5038078"/>
              <a:gd name="connsiteY3" fmla="*/ 795929 h 1238015"/>
              <a:gd name="connsiteX4" fmla="*/ 5038078 w 5038078"/>
              <a:gd name="connsiteY4" fmla="*/ 1238015 h 1238015"/>
              <a:gd name="connsiteX5" fmla="*/ 0 w 5038078"/>
              <a:gd name="connsiteY5" fmla="*/ 1238015 h 1238015"/>
              <a:gd name="connsiteX6" fmla="*/ 19230 w 5038078"/>
              <a:gd name="connsiteY6" fmla="*/ 1159819 h 1238015"/>
              <a:gd name="connsiteX7" fmla="*/ 382219 w 5038078"/>
              <a:gd name="connsiteY7" fmla="*/ 334180 h 1238015"/>
              <a:gd name="connsiteX8" fmla="*/ 1315784 w 5038078"/>
              <a:gd name="connsiteY8" fmla="*/ 1388 h 1238015"/>
              <a:gd name="connsiteX9" fmla="*/ 1576991 w 5038078"/>
              <a:gd name="connsiteY9" fmla="*/ 210 h 1238015"/>
              <a:gd name="connsiteX0" fmla="*/ 0 w 5129518"/>
              <a:gd name="connsiteY0" fmla="*/ 1237805 h 1329245"/>
              <a:gd name="connsiteX1" fmla="*/ 19230 w 5129518"/>
              <a:gd name="connsiteY1" fmla="*/ 1159609 h 1329245"/>
              <a:gd name="connsiteX2" fmla="*/ 382219 w 5129518"/>
              <a:gd name="connsiteY2" fmla="*/ 333970 h 1329245"/>
              <a:gd name="connsiteX3" fmla="*/ 1315784 w 5129518"/>
              <a:gd name="connsiteY3" fmla="*/ 1178 h 1329245"/>
              <a:gd name="connsiteX4" fmla="*/ 1576991 w 5129518"/>
              <a:gd name="connsiteY4" fmla="*/ 0 h 1329245"/>
              <a:gd name="connsiteX5" fmla="*/ 3403320 w 5129518"/>
              <a:gd name="connsiteY5" fmla="*/ 271915 h 1329245"/>
              <a:gd name="connsiteX6" fmla="*/ 4672870 w 5129518"/>
              <a:gd name="connsiteY6" fmla="*/ 693394 h 1329245"/>
              <a:gd name="connsiteX7" fmla="*/ 5038078 w 5129518"/>
              <a:gd name="connsiteY7" fmla="*/ 795719 h 1329245"/>
              <a:gd name="connsiteX8" fmla="*/ 5129518 w 5129518"/>
              <a:gd name="connsiteY8" fmla="*/ 1329245 h 1329245"/>
              <a:gd name="connsiteX0" fmla="*/ 0 w 5129518"/>
              <a:gd name="connsiteY0" fmla="*/ 1237805 h 1329245"/>
              <a:gd name="connsiteX1" fmla="*/ 19230 w 5129518"/>
              <a:gd name="connsiteY1" fmla="*/ 1159609 h 1329245"/>
              <a:gd name="connsiteX2" fmla="*/ 382219 w 5129518"/>
              <a:gd name="connsiteY2" fmla="*/ 333970 h 1329245"/>
              <a:gd name="connsiteX3" fmla="*/ 1315784 w 5129518"/>
              <a:gd name="connsiteY3" fmla="*/ 1178 h 1329245"/>
              <a:gd name="connsiteX4" fmla="*/ 1576991 w 5129518"/>
              <a:gd name="connsiteY4" fmla="*/ 0 h 1329245"/>
              <a:gd name="connsiteX5" fmla="*/ 3403320 w 5129518"/>
              <a:gd name="connsiteY5" fmla="*/ 271915 h 1329245"/>
              <a:gd name="connsiteX6" fmla="*/ 4672870 w 5129518"/>
              <a:gd name="connsiteY6" fmla="*/ 693394 h 1329245"/>
              <a:gd name="connsiteX7" fmla="*/ 5038078 w 5129518"/>
              <a:gd name="connsiteY7" fmla="*/ 795719 h 1329245"/>
              <a:gd name="connsiteX8" fmla="*/ 5129518 w 5129518"/>
              <a:gd name="connsiteY8" fmla="*/ 1329245 h 1329245"/>
              <a:gd name="connsiteX0" fmla="*/ 0 w 5049689"/>
              <a:gd name="connsiteY0" fmla="*/ 1237805 h 1423588"/>
              <a:gd name="connsiteX1" fmla="*/ 19230 w 5049689"/>
              <a:gd name="connsiteY1" fmla="*/ 1159609 h 1423588"/>
              <a:gd name="connsiteX2" fmla="*/ 382219 w 5049689"/>
              <a:gd name="connsiteY2" fmla="*/ 333970 h 1423588"/>
              <a:gd name="connsiteX3" fmla="*/ 1315784 w 5049689"/>
              <a:gd name="connsiteY3" fmla="*/ 1178 h 1423588"/>
              <a:gd name="connsiteX4" fmla="*/ 1576991 w 5049689"/>
              <a:gd name="connsiteY4" fmla="*/ 0 h 1423588"/>
              <a:gd name="connsiteX5" fmla="*/ 3403320 w 5049689"/>
              <a:gd name="connsiteY5" fmla="*/ 271915 h 1423588"/>
              <a:gd name="connsiteX6" fmla="*/ 4672870 w 5049689"/>
              <a:gd name="connsiteY6" fmla="*/ 693394 h 1423588"/>
              <a:gd name="connsiteX7" fmla="*/ 5038078 w 5049689"/>
              <a:gd name="connsiteY7" fmla="*/ 795719 h 1423588"/>
              <a:gd name="connsiteX8" fmla="*/ 5049689 w 5049689"/>
              <a:gd name="connsiteY8" fmla="*/ 1423588 h 1423588"/>
              <a:gd name="connsiteX0" fmla="*/ 0 w 5038078"/>
              <a:gd name="connsiteY0" fmla="*/ 1237805 h 1237805"/>
              <a:gd name="connsiteX1" fmla="*/ 19230 w 5038078"/>
              <a:gd name="connsiteY1" fmla="*/ 1159609 h 1237805"/>
              <a:gd name="connsiteX2" fmla="*/ 382219 w 5038078"/>
              <a:gd name="connsiteY2" fmla="*/ 333970 h 1237805"/>
              <a:gd name="connsiteX3" fmla="*/ 1315784 w 5038078"/>
              <a:gd name="connsiteY3" fmla="*/ 1178 h 1237805"/>
              <a:gd name="connsiteX4" fmla="*/ 1576991 w 5038078"/>
              <a:gd name="connsiteY4" fmla="*/ 0 h 1237805"/>
              <a:gd name="connsiteX5" fmla="*/ 3403320 w 5038078"/>
              <a:gd name="connsiteY5" fmla="*/ 271915 h 1237805"/>
              <a:gd name="connsiteX6" fmla="*/ 4672870 w 5038078"/>
              <a:gd name="connsiteY6" fmla="*/ 693394 h 1237805"/>
              <a:gd name="connsiteX7" fmla="*/ 5038078 w 5038078"/>
              <a:gd name="connsiteY7" fmla="*/ 795719 h 123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8078" h="1237805">
                <a:moveTo>
                  <a:pt x="0" y="1237805"/>
                </a:moveTo>
                <a:lnTo>
                  <a:pt x="19230" y="1159609"/>
                </a:lnTo>
                <a:cubicBezTo>
                  <a:pt x="96961" y="850027"/>
                  <a:pt x="191605" y="533778"/>
                  <a:pt x="382219" y="333970"/>
                </a:cubicBezTo>
                <a:cubicBezTo>
                  <a:pt x="619171" y="85526"/>
                  <a:pt x="977934" y="5774"/>
                  <a:pt x="1315784" y="1178"/>
                </a:cubicBezTo>
                <a:lnTo>
                  <a:pt x="1576991" y="0"/>
                </a:lnTo>
                <a:cubicBezTo>
                  <a:pt x="2190813" y="3698"/>
                  <a:pt x="2830589" y="57744"/>
                  <a:pt x="3403320" y="271915"/>
                </a:cubicBezTo>
                <a:cubicBezTo>
                  <a:pt x="3828046" y="430728"/>
                  <a:pt x="4248519" y="568281"/>
                  <a:pt x="4672870" y="693394"/>
                </a:cubicBezTo>
                <a:lnTo>
                  <a:pt x="5038078" y="795719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AB8612-9642-47AC-BC26-FB9EC14AC50A}"/>
              </a:ext>
            </a:extLst>
          </p:cNvPr>
          <p:cNvSpPr txBox="1"/>
          <p:nvPr/>
        </p:nvSpPr>
        <p:spPr>
          <a:xfrm>
            <a:off x="1403230" y="620526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1855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63C9FE-6A42-4001-A195-1A19F425DEC9}"/>
              </a:ext>
            </a:extLst>
          </p:cNvPr>
          <p:cNvSpPr txBox="1"/>
          <p:nvPr/>
        </p:nvSpPr>
        <p:spPr>
          <a:xfrm>
            <a:off x="6636589" y="6291532"/>
            <a:ext cx="541738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/>
              <a:t>Von Johannes Franciscus Michiels - http://www.muenchner-stadtmuseum.de, Gemeinfrei, https://commons.wikimedia.org/w/index.php?curid=23082517</a:t>
            </a:r>
          </a:p>
        </p:txBody>
      </p:sp>
    </p:spTree>
    <p:extLst>
      <p:ext uri="{BB962C8B-B14F-4D97-AF65-F5344CB8AC3E}">
        <p14:creationId xmlns:p14="http://schemas.microsoft.com/office/powerpoint/2010/main" val="1850138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43F1D-6C45-49AB-B65D-A0D30DC2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Quellen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E115A-61F4-49A3-B32C-DE57C2043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7994316" cy="381808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https://www.dhm.de/mediathek/der-rhein-von-basel-bis-koblenz/deutsch-franzoesische-geschichte-am-rhein/worms-dichterkrieg/</a:t>
            </a:r>
            <a:endParaRPr lang="en-US">
              <a:solidFill>
                <a:srgbClr val="FFFFFF">
                  <a:alpha val="70000"/>
                </a:srgbClr>
              </a:solidFill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3"/>
              </a:rPr>
              <a:t>http://www.rheinische-geschichte.lvr.de/Epochen-und-Themen/Themen/mythos-rhein-aus-sicht-der-deutschen-und-rheinlaender/DE-2086/lido/57d124853b7bd1.35175552#toc-40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4"/>
              </a:rPr>
              <a:t>https://www.bpb.de/geschichte/zeitgeschichte/geschichte-im-fluss/135684/deutscher-rhein-franzoesischer-rhein?p=all</a:t>
            </a:r>
            <a:r>
              <a:rPr lang="en-US" dirty="0">
                <a:ea typeface="+mn-lt"/>
                <a:cs typeface="+mn-lt"/>
              </a:rPr>
              <a:t> </a:t>
            </a:r>
            <a:endParaRPr lang="en-US" dirty="0">
              <a:solidFill>
                <a:srgbClr val="FFFFFF">
                  <a:alpha val="70000"/>
                </a:srgbClr>
              </a:solidFill>
            </a:endParaRPr>
          </a:p>
          <a:p>
            <a:r>
              <a:rPr lang="en-US" dirty="0">
                <a:ea typeface="+mn-lt"/>
                <a:cs typeface="+mn-lt"/>
                <a:hlinkClick r:id="rId5"/>
              </a:rPr>
              <a:t>https://opus4.kobv.de/opus4-fau/files/5255/Mona_Brunel-Geuder.pdf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→ </a:t>
            </a:r>
            <a:endParaRPr lang="en-US" dirty="0">
              <a:solidFill>
                <a:srgbClr val="FFFFFF">
                  <a:alpha val="70000"/>
                </a:srgb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>
                  <a:alpha val="70000"/>
                </a:srgbClr>
              </a:solidFill>
            </a:endParaRPr>
          </a:p>
        </p:txBody>
      </p:sp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5818316-9CB2-4AD1-BC67-AC52C689E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5874" y="2173317"/>
            <a:ext cx="2743200" cy="387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09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65A5CBD-5BDA-4345-915C-718F0E585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ull frame shot of wall with worn-out sky blue paint">
            <a:extLst>
              <a:ext uri="{FF2B5EF4-FFF2-40B4-BE49-F238E27FC236}">
                <a16:creationId xmlns:a16="http://schemas.microsoft.com/office/drawing/2014/main" id="{1FBF83EE-CB78-4B04-939B-1927E1736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89" r="-2" b="28717"/>
          <a:stretch/>
        </p:blipFill>
        <p:spPr>
          <a:xfrm>
            <a:off x="153295" y="10"/>
            <a:ext cx="4200872" cy="1514010"/>
          </a:xfrm>
          <a:custGeom>
            <a:avLst/>
            <a:gdLst/>
            <a:ahLst/>
            <a:cxnLst/>
            <a:rect l="l" t="t" r="r" b="b"/>
            <a:pathLst>
              <a:path w="4200872" h="1514020">
                <a:moveTo>
                  <a:pt x="0" y="0"/>
                </a:moveTo>
                <a:lnTo>
                  <a:pt x="4200872" y="0"/>
                </a:lnTo>
                <a:lnTo>
                  <a:pt x="4142607" y="38563"/>
                </a:lnTo>
                <a:cubicBezTo>
                  <a:pt x="3737231" y="337805"/>
                  <a:pt x="3393114" y="765216"/>
                  <a:pt x="3008795" y="1083181"/>
                </a:cubicBezTo>
                <a:cubicBezTo>
                  <a:pt x="2488592" y="1512793"/>
                  <a:pt x="1827783" y="1891699"/>
                  <a:pt x="709479" y="810018"/>
                </a:cubicBezTo>
                <a:cubicBezTo>
                  <a:pt x="545095" y="651095"/>
                  <a:pt x="379790" y="468539"/>
                  <a:pt x="214372" y="268967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3885667-BED5-4E7F-9608-B07C4FF20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440" y="-9980"/>
            <a:ext cx="4226559" cy="1650095"/>
          </a:xfrm>
          <a:custGeom>
            <a:avLst/>
            <a:gdLst>
              <a:gd name="connsiteX0" fmla="*/ 0 w 4200872"/>
              <a:gd name="connsiteY0" fmla="*/ 0 h 1514020"/>
              <a:gd name="connsiteX1" fmla="*/ 4200872 w 4200872"/>
              <a:gd name="connsiteY1" fmla="*/ 0 h 1514020"/>
              <a:gd name="connsiteX2" fmla="*/ 4142607 w 4200872"/>
              <a:gd name="connsiteY2" fmla="*/ 38563 h 1514020"/>
              <a:gd name="connsiteX3" fmla="*/ 3008795 w 4200872"/>
              <a:gd name="connsiteY3" fmla="*/ 1083181 h 1514020"/>
              <a:gd name="connsiteX4" fmla="*/ 709479 w 4200872"/>
              <a:gd name="connsiteY4" fmla="*/ 810018 h 1514020"/>
              <a:gd name="connsiteX5" fmla="*/ 214372 w 4200872"/>
              <a:gd name="connsiteY5" fmla="*/ 268967 h 1514020"/>
              <a:gd name="connsiteX0" fmla="*/ 4111158 w 4111158"/>
              <a:gd name="connsiteY0" fmla="*/ 0 h 1514020"/>
              <a:gd name="connsiteX1" fmla="*/ 4052893 w 4111158"/>
              <a:gd name="connsiteY1" fmla="*/ 38563 h 1514020"/>
              <a:gd name="connsiteX2" fmla="*/ 2919081 w 4111158"/>
              <a:gd name="connsiteY2" fmla="*/ 1083181 h 1514020"/>
              <a:gd name="connsiteX3" fmla="*/ 619765 w 4111158"/>
              <a:gd name="connsiteY3" fmla="*/ 810018 h 1514020"/>
              <a:gd name="connsiteX4" fmla="*/ 124658 w 4111158"/>
              <a:gd name="connsiteY4" fmla="*/ 268967 h 1514020"/>
              <a:gd name="connsiteX5" fmla="*/ 0 w 4111158"/>
              <a:gd name="connsiteY5" fmla="*/ 83899 h 1514020"/>
              <a:gd name="connsiteX0" fmla="*/ 4146758 w 4146758"/>
              <a:gd name="connsiteY0" fmla="*/ 0 h 1514020"/>
              <a:gd name="connsiteX1" fmla="*/ 4088493 w 4146758"/>
              <a:gd name="connsiteY1" fmla="*/ 38563 h 1514020"/>
              <a:gd name="connsiteX2" fmla="*/ 2954681 w 4146758"/>
              <a:gd name="connsiteY2" fmla="*/ 1083181 h 1514020"/>
              <a:gd name="connsiteX3" fmla="*/ 655365 w 4146758"/>
              <a:gd name="connsiteY3" fmla="*/ 810018 h 1514020"/>
              <a:gd name="connsiteX4" fmla="*/ 160258 w 4146758"/>
              <a:gd name="connsiteY4" fmla="*/ 268967 h 1514020"/>
              <a:gd name="connsiteX5" fmla="*/ 0 w 4146758"/>
              <a:gd name="connsiteY5" fmla="*/ 10654 h 151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6758" h="1514020">
                <a:moveTo>
                  <a:pt x="4146758" y="0"/>
                </a:moveTo>
                <a:lnTo>
                  <a:pt x="4088493" y="38563"/>
                </a:lnTo>
                <a:cubicBezTo>
                  <a:pt x="3683117" y="337805"/>
                  <a:pt x="3339000" y="765216"/>
                  <a:pt x="2954681" y="1083181"/>
                </a:cubicBezTo>
                <a:cubicBezTo>
                  <a:pt x="2434478" y="1512793"/>
                  <a:pt x="1773669" y="1891699"/>
                  <a:pt x="655365" y="810018"/>
                </a:cubicBezTo>
                <a:cubicBezTo>
                  <a:pt x="490981" y="651095"/>
                  <a:pt x="325676" y="468539"/>
                  <a:pt x="160258" y="268967"/>
                </a:cubicBezTo>
                <a:cubicBezTo>
                  <a:pt x="88801" y="179311"/>
                  <a:pt x="0" y="10654"/>
                  <a:pt x="0" y="10654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7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6C75C12F-2293-44C4-80EC-D92F85374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1" r="1329" b="-1"/>
          <a:stretch/>
        </p:blipFill>
        <p:spPr>
          <a:xfrm>
            <a:off x="7608054" y="-9980"/>
            <a:ext cx="4583947" cy="6141651"/>
          </a:xfrm>
          <a:custGeom>
            <a:avLst/>
            <a:gdLst/>
            <a:ahLst/>
            <a:cxnLst/>
            <a:rect l="l" t="t" r="r" b="b"/>
            <a:pathLst>
              <a:path w="4583947" h="6141651">
                <a:moveTo>
                  <a:pt x="1310966" y="0"/>
                </a:moveTo>
                <a:lnTo>
                  <a:pt x="4583947" y="0"/>
                </a:lnTo>
                <a:lnTo>
                  <a:pt x="4583947" y="4238291"/>
                </a:lnTo>
                <a:lnTo>
                  <a:pt x="4541880" y="4268837"/>
                </a:lnTo>
                <a:cubicBezTo>
                  <a:pt x="4395640" y="4371082"/>
                  <a:pt x="4254236" y="4463820"/>
                  <a:pt x="4128523" y="4550523"/>
                </a:cubicBezTo>
                <a:cubicBezTo>
                  <a:pt x="3416510" y="5042390"/>
                  <a:pt x="2702940" y="5533242"/>
                  <a:pt x="1946719" y="5943410"/>
                </a:cubicBezTo>
                <a:cubicBezTo>
                  <a:pt x="1506382" y="6182505"/>
                  <a:pt x="872113" y="6320608"/>
                  <a:pt x="393090" y="5663210"/>
                </a:cubicBezTo>
                <a:cubicBezTo>
                  <a:pt x="73281" y="5224009"/>
                  <a:pt x="-2478" y="4638736"/>
                  <a:pt x="62" y="4156575"/>
                </a:cubicBezTo>
                <a:cubicBezTo>
                  <a:pt x="8670" y="2528953"/>
                  <a:pt x="544344" y="1025333"/>
                  <a:pt x="1277882" y="42031"/>
                </a:cubicBez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0F3CF6A-72CA-49B4-9082-BCB2B5FF3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9075" y="16663"/>
            <a:ext cx="4352924" cy="6092804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  <a:gd name="connsiteX0" fmla="*/ 4496214 w 4496214"/>
              <a:gd name="connsiteY0" fmla="*/ 2853699 h 4650427"/>
              <a:gd name="connsiteX1" fmla="*/ 4327504 w 4496214"/>
              <a:gd name="connsiteY1" fmla="*/ 2969126 h 4650427"/>
              <a:gd name="connsiteX2" fmla="*/ 4128523 w 4496214"/>
              <a:gd name="connsiteY2" fmla="*/ 3104141 h 4650427"/>
              <a:gd name="connsiteX3" fmla="*/ 3578025 w 4496214"/>
              <a:gd name="connsiteY3" fmla="*/ 3466740 h 4650427"/>
              <a:gd name="connsiteX4" fmla="*/ 1946719 w 4496214"/>
              <a:gd name="connsiteY4" fmla="*/ 4497028 h 4650427"/>
              <a:gd name="connsiteX5" fmla="*/ 393090 w 4496214"/>
              <a:gd name="connsiteY5" fmla="*/ 4216828 h 4650427"/>
              <a:gd name="connsiteX6" fmla="*/ 62 w 4496214"/>
              <a:gd name="connsiteY6" fmla="*/ 2710193 h 4650427"/>
              <a:gd name="connsiteX7" fmla="*/ 513680 w 4496214"/>
              <a:gd name="connsiteY7" fmla="*/ 0 h 4650427"/>
              <a:gd name="connsiteX0" fmla="*/ 4496214 w 4496214"/>
              <a:gd name="connsiteY0" fmla="*/ 2853699 h 4650427"/>
              <a:gd name="connsiteX1" fmla="*/ 4327504 w 4496214"/>
              <a:gd name="connsiteY1" fmla="*/ 2969126 h 4650427"/>
              <a:gd name="connsiteX2" fmla="*/ 4128523 w 4496214"/>
              <a:gd name="connsiteY2" fmla="*/ 3104141 h 4650427"/>
              <a:gd name="connsiteX3" fmla="*/ 3578025 w 4496214"/>
              <a:gd name="connsiteY3" fmla="*/ 3466740 h 4650427"/>
              <a:gd name="connsiteX4" fmla="*/ 1946719 w 4496214"/>
              <a:gd name="connsiteY4" fmla="*/ 4497028 h 4650427"/>
              <a:gd name="connsiteX5" fmla="*/ 393090 w 4496214"/>
              <a:gd name="connsiteY5" fmla="*/ 4216828 h 4650427"/>
              <a:gd name="connsiteX6" fmla="*/ 62 w 4496214"/>
              <a:gd name="connsiteY6" fmla="*/ 2710193 h 4650427"/>
              <a:gd name="connsiteX7" fmla="*/ 513680 w 4496214"/>
              <a:gd name="connsiteY7" fmla="*/ 0 h 4650427"/>
              <a:gd name="connsiteX0" fmla="*/ 4496214 w 4496214"/>
              <a:gd name="connsiteY0" fmla="*/ 2853699 h 4650427"/>
              <a:gd name="connsiteX1" fmla="*/ 4327504 w 4496214"/>
              <a:gd name="connsiteY1" fmla="*/ 2969126 h 4650427"/>
              <a:gd name="connsiteX2" fmla="*/ 3578025 w 4496214"/>
              <a:gd name="connsiteY2" fmla="*/ 3466740 h 4650427"/>
              <a:gd name="connsiteX3" fmla="*/ 1946719 w 4496214"/>
              <a:gd name="connsiteY3" fmla="*/ 4497028 h 4650427"/>
              <a:gd name="connsiteX4" fmla="*/ 393090 w 4496214"/>
              <a:gd name="connsiteY4" fmla="*/ 4216828 h 4650427"/>
              <a:gd name="connsiteX5" fmla="*/ 62 w 4496214"/>
              <a:gd name="connsiteY5" fmla="*/ 2710193 h 4650427"/>
              <a:gd name="connsiteX6" fmla="*/ 513680 w 4496214"/>
              <a:gd name="connsiteY6" fmla="*/ 0 h 4650427"/>
              <a:gd name="connsiteX0" fmla="*/ 4496214 w 4496214"/>
              <a:gd name="connsiteY0" fmla="*/ 2853699 h 4650427"/>
              <a:gd name="connsiteX1" fmla="*/ 3578025 w 4496214"/>
              <a:gd name="connsiteY1" fmla="*/ 3466740 h 4650427"/>
              <a:gd name="connsiteX2" fmla="*/ 1946719 w 4496214"/>
              <a:gd name="connsiteY2" fmla="*/ 4497028 h 4650427"/>
              <a:gd name="connsiteX3" fmla="*/ 393090 w 4496214"/>
              <a:gd name="connsiteY3" fmla="*/ 4216828 h 4650427"/>
              <a:gd name="connsiteX4" fmla="*/ 62 w 4496214"/>
              <a:gd name="connsiteY4" fmla="*/ 2710193 h 4650427"/>
              <a:gd name="connsiteX5" fmla="*/ 513680 w 4496214"/>
              <a:gd name="connsiteY5" fmla="*/ 0 h 4650427"/>
              <a:gd name="connsiteX0" fmla="*/ 3578025 w 3578025"/>
              <a:gd name="connsiteY0" fmla="*/ 3466740 h 4650427"/>
              <a:gd name="connsiteX1" fmla="*/ 1946719 w 3578025"/>
              <a:gd name="connsiteY1" fmla="*/ 4497028 h 4650427"/>
              <a:gd name="connsiteX2" fmla="*/ 393090 w 3578025"/>
              <a:gd name="connsiteY2" fmla="*/ 4216828 h 4650427"/>
              <a:gd name="connsiteX3" fmla="*/ 62 w 3578025"/>
              <a:gd name="connsiteY3" fmla="*/ 2710193 h 4650427"/>
              <a:gd name="connsiteX4" fmla="*/ 513680 w 3578025"/>
              <a:gd name="connsiteY4" fmla="*/ 0 h 4650427"/>
              <a:gd name="connsiteX0" fmla="*/ 3578025 w 3578025"/>
              <a:gd name="connsiteY0" fmla="*/ 3466740 h 4705670"/>
              <a:gd name="connsiteX1" fmla="*/ 1946719 w 3578025"/>
              <a:gd name="connsiteY1" fmla="*/ 4497028 h 4705670"/>
              <a:gd name="connsiteX2" fmla="*/ 393090 w 3578025"/>
              <a:gd name="connsiteY2" fmla="*/ 4216828 h 4705670"/>
              <a:gd name="connsiteX3" fmla="*/ 62 w 3578025"/>
              <a:gd name="connsiteY3" fmla="*/ 2710193 h 4705670"/>
              <a:gd name="connsiteX4" fmla="*/ 513680 w 3578025"/>
              <a:gd name="connsiteY4" fmla="*/ 0 h 470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8025" h="4705670">
                <a:moveTo>
                  <a:pt x="3578025" y="3466740"/>
                </a:moveTo>
                <a:cubicBezTo>
                  <a:pt x="3034256" y="3810169"/>
                  <a:pt x="2520630" y="4206761"/>
                  <a:pt x="1946719" y="4497028"/>
                </a:cubicBezTo>
                <a:cubicBezTo>
                  <a:pt x="1423184" y="4761816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1" y="1523999"/>
            <a:ext cx="9905999" cy="22859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dirty="0" err="1"/>
              <a:t>Rheinkrise</a:t>
            </a:r>
            <a:r>
              <a:rPr lang="en-US" sz="4400" dirty="0"/>
              <a:t> 1840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B88EAF-0255-4829-B780-FA9014770824}"/>
              </a:ext>
            </a:extLst>
          </p:cNvPr>
          <p:cNvSpPr txBox="1"/>
          <p:nvPr/>
        </p:nvSpPr>
        <p:spPr>
          <a:xfrm>
            <a:off x="981075" y="104775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/>
              <a:t>THEMENSCHWERPUNKT I Die Deutsche Frage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C2B77D-A57A-4FC2-A5EC-6A7217EAECC0}"/>
              </a:ext>
            </a:extLst>
          </p:cNvPr>
          <p:cNvSpPr txBox="1"/>
          <p:nvPr/>
        </p:nvSpPr>
        <p:spPr>
          <a:xfrm>
            <a:off x="9844505" y="6047874"/>
            <a:ext cx="2382253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By Lorenz </a:t>
            </a:r>
            <a:r>
              <a:rPr lang="en-US" sz="900" dirty="0" err="1"/>
              <a:t>Clasen</a:t>
            </a:r>
            <a:r>
              <a:rPr lang="en-US" sz="900" dirty="0"/>
              <a:t> - WWW, Public Domain, https://</a:t>
            </a:r>
            <a:r>
              <a:rPr lang="en-US" sz="900" dirty="0" err="1"/>
              <a:t>commons.wikimedia.org</a:t>
            </a:r>
            <a:r>
              <a:rPr lang="en-US" sz="900" dirty="0"/>
              <a:t>/w/</a:t>
            </a:r>
            <a:r>
              <a:rPr lang="en-US" sz="900" dirty="0" err="1"/>
              <a:t>index.php?curid</a:t>
            </a:r>
            <a:r>
              <a:rPr lang="en-US" sz="900" dirty="0"/>
              <a:t>=9953014</a:t>
            </a:r>
          </a:p>
        </p:txBody>
      </p:sp>
    </p:spTree>
    <p:extLst>
      <p:ext uri="{BB962C8B-B14F-4D97-AF65-F5344CB8AC3E}">
        <p14:creationId xmlns:p14="http://schemas.microsoft.com/office/powerpoint/2010/main" val="4623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A13B60C-56B1-46B4-98A6-1482A52E7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31865" y="-31864"/>
            <a:ext cx="4785362" cy="4849091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024A8E9-062E-406A-BE10-CED280011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341352" y="-341351"/>
            <a:ext cx="4651297" cy="5334001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rgbClr val="F1C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E1739-A4C7-4E28-B164-44C0C57C4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62000"/>
            <a:ext cx="3048001" cy="2286000"/>
          </a:xfrm>
        </p:spPr>
        <p:txBody>
          <a:bodyPr anchor="b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Aufgabe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7BA7B7B-AE46-46DB-9EB2-E165BC3E26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985397"/>
              </p:ext>
            </p:extLst>
          </p:nvPr>
        </p:nvGraphicFramePr>
        <p:xfrm>
          <a:off x="5334000" y="762000"/>
          <a:ext cx="6096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9301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4FCEB-C5AC-48AB-ABED-79C522845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Hintergrund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76920-60A1-4BF5-9C72-95A1DAAFF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solidFill>
                  <a:srgbClr val="FFFFFF">
                    <a:alpha val="70000"/>
                  </a:srgbClr>
                </a:solidFill>
              </a:rPr>
              <a:t>Linksrheinische</a:t>
            </a:r>
            <a:r>
              <a:rPr lang="en-US" dirty="0">
                <a:solidFill>
                  <a:srgbClr val="FFFFFF">
                    <a:alpha val="70000"/>
                  </a:srgbClr>
                </a:solidFill>
              </a:rPr>
              <a:t> </a:t>
            </a:r>
            <a:r>
              <a:rPr lang="en-US" err="1">
                <a:solidFill>
                  <a:srgbClr val="FFFFFF">
                    <a:alpha val="70000"/>
                  </a:srgbClr>
                </a:solidFill>
              </a:rPr>
              <a:t>Gebiete</a:t>
            </a:r>
            <a:r>
              <a:rPr lang="en-US" dirty="0">
                <a:solidFill>
                  <a:srgbClr val="FFFFFF">
                    <a:alpha val="70000"/>
                  </a:srgbClr>
                </a:solidFill>
              </a:rPr>
              <a:t>: </a:t>
            </a:r>
            <a:r>
              <a:rPr lang="en-US" err="1">
                <a:solidFill>
                  <a:srgbClr val="FFFFFF">
                    <a:alpha val="70000"/>
                  </a:srgbClr>
                </a:solidFill>
              </a:rPr>
              <a:t>seit</a:t>
            </a:r>
            <a:r>
              <a:rPr lang="en-US" dirty="0">
                <a:solidFill>
                  <a:srgbClr val="FFFFFF">
                    <a:alpha val="70000"/>
                  </a:srgbClr>
                </a:solidFill>
              </a:rPr>
              <a:t> Wiener </a:t>
            </a:r>
            <a:r>
              <a:rPr lang="en-US" err="1">
                <a:solidFill>
                  <a:srgbClr val="FFFFFF">
                    <a:alpha val="70000"/>
                  </a:srgbClr>
                </a:solidFill>
              </a:rPr>
              <a:t>Kongress</a:t>
            </a:r>
            <a:r>
              <a:rPr lang="en-US" dirty="0">
                <a:solidFill>
                  <a:srgbClr val="FFFFFF">
                    <a:alpha val="70000"/>
                  </a:srgbClr>
                </a:solidFill>
              </a:rPr>
              <a:t> </a:t>
            </a:r>
            <a:r>
              <a:rPr lang="en-US" err="1">
                <a:solidFill>
                  <a:srgbClr val="FFFFFF">
                    <a:alpha val="70000"/>
                  </a:srgbClr>
                </a:solidFill>
              </a:rPr>
              <a:t>wieder</a:t>
            </a:r>
            <a:r>
              <a:rPr lang="en-US" dirty="0">
                <a:solidFill>
                  <a:srgbClr val="FFFFFF">
                    <a:alpha val="70000"/>
                  </a:srgbClr>
                </a:solidFill>
              </a:rPr>
              <a:t> </a:t>
            </a:r>
            <a:r>
              <a:rPr lang="en-US">
                <a:solidFill>
                  <a:srgbClr val="FFFFFF">
                    <a:alpha val="70000"/>
                  </a:srgbClr>
                </a:solidFill>
              </a:rPr>
              <a:t>"deutsch" </a:t>
            </a:r>
            <a:br>
              <a:rPr lang="en-US" dirty="0">
                <a:solidFill>
                  <a:srgbClr val="FFFFFF">
                    <a:alpha val="70000"/>
                  </a:srgbClr>
                </a:solidFill>
              </a:rPr>
            </a:br>
            <a:r>
              <a:rPr lang="en-US">
                <a:solidFill>
                  <a:srgbClr val="FFFFFF">
                    <a:alpha val="70000"/>
                  </a:srgbClr>
                </a:solidFill>
                <a:ea typeface="+mn-lt"/>
                <a:cs typeface="+mn-lt"/>
              </a:rPr>
              <a:t>→ preußische Rheinprovinz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>
              <a:solidFill>
                <a:srgbClr val="FFFFFF">
                  <a:alpha val="70000"/>
                </a:srgbClr>
              </a:solidFill>
              <a:ea typeface="+mn-lt"/>
              <a:cs typeface="+mn-lt"/>
            </a:endParaRPr>
          </a:p>
          <a:p>
            <a:endParaRPr lang="en-US" dirty="0">
              <a:solidFill>
                <a:srgbClr val="FFFFFF">
                  <a:alpha val="70000"/>
                </a:srgbClr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9233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1A32728-C5F7-449E-8F69-191DD1BC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FEDED92A-3347-473C-B902-DFE56A154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34" b="14869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8F539D3-3C02-4EDE-8291-375F97A20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417925">
            <a:off x="7129332" y="1277529"/>
            <a:ext cx="5553331" cy="4302939"/>
          </a:xfrm>
          <a:custGeom>
            <a:avLst/>
            <a:gdLst>
              <a:gd name="connsiteX0" fmla="*/ 4594048 w 9861488"/>
              <a:gd name="connsiteY0" fmla="*/ 11458472 h 11458472"/>
              <a:gd name="connsiteX1" fmla="*/ 0 w 9861488"/>
              <a:gd name="connsiteY1" fmla="*/ 5948221 h 11458472"/>
              <a:gd name="connsiteX2" fmla="*/ 1863 w 9861488"/>
              <a:gd name="connsiteY2" fmla="*/ 5698862 h 11458472"/>
              <a:gd name="connsiteX3" fmla="*/ 320025 w 9861488"/>
              <a:gd name="connsiteY3" fmla="*/ 3799836 h 11458472"/>
              <a:gd name="connsiteX4" fmla="*/ 3430486 w 9861488"/>
              <a:gd name="connsiteY4" fmla="*/ 295907 h 11458472"/>
              <a:gd name="connsiteX5" fmla="*/ 3863859 w 9861488"/>
              <a:gd name="connsiteY5" fmla="*/ 55612 h 11458472"/>
              <a:gd name="connsiteX6" fmla="*/ 3969651 w 9861488"/>
              <a:gd name="connsiteY6" fmla="*/ 0 h 11458472"/>
              <a:gd name="connsiteX7" fmla="*/ 9861488 w 9861488"/>
              <a:gd name="connsiteY7" fmla="*/ 7066862 h 11458472"/>
              <a:gd name="connsiteX8" fmla="*/ 4594048 w 9861488"/>
              <a:gd name="connsiteY8" fmla="*/ 11458472 h 11458472"/>
              <a:gd name="connsiteX0" fmla="*/ 0 w 9861488"/>
              <a:gd name="connsiteY0" fmla="*/ 5948221 h 11549912"/>
              <a:gd name="connsiteX1" fmla="*/ 1863 w 9861488"/>
              <a:gd name="connsiteY1" fmla="*/ 5698862 h 11549912"/>
              <a:gd name="connsiteX2" fmla="*/ 320025 w 9861488"/>
              <a:gd name="connsiteY2" fmla="*/ 3799836 h 11549912"/>
              <a:gd name="connsiteX3" fmla="*/ 3430486 w 9861488"/>
              <a:gd name="connsiteY3" fmla="*/ 295907 h 11549912"/>
              <a:gd name="connsiteX4" fmla="*/ 3863859 w 9861488"/>
              <a:gd name="connsiteY4" fmla="*/ 55612 h 11549912"/>
              <a:gd name="connsiteX5" fmla="*/ 3969651 w 9861488"/>
              <a:gd name="connsiteY5" fmla="*/ 0 h 11549912"/>
              <a:gd name="connsiteX6" fmla="*/ 9861488 w 9861488"/>
              <a:gd name="connsiteY6" fmla="*/ 7066862 h 11549912"/>
              <a:gd name="connsiteX7" fmla="*/ 4685488 w 9861488"/>
              <a:gd name="connsiteY7" fmla="*/ 11549912 h 11549912"/>
              <a:gd name="connsiteX0" fmla="*/ 0 w 9861488"/>
              <a:gd name="connsiteY0" fmla="*/ 5948221 h 7066862"/>
              <a:gd name="connsiteX1" fmla="*/ 1863 w 9861488"/>
              <a:gd name="connsiteY1" fmla="*/ 5698862 h 7066862"/>
              <a:gd name="connsiteX2" fmla="*/ 320025 w 9861488"/>
              <a:gd name="connsiteY2" fmla="*/ 3799836 h 7066862"/>
              <a:gd name="connsiteX3" fmla="*/ 3430486 w 9861488"/>
              <a:gd name="connsiteY3" fmla="*/ 295907 h 7066862"/>
              <a:gd name="connsiteX4" fmla="*/ 3863859 w 9861488"/>
              <a:gd name="connsiteY4" fmla="*/ 55612 h 7066862"/>
              <a:gd name="connsiteX5" fmla="*/ 3969651 w 9861488"/>
              <a:gd name="connsiteY5" fmla="*/ 0 h 7066862"/>
              <a:gd name="connsiteX6" fmla="*/ 9861488 w 9861488"/>
              <a:gd name="connsiteY6" fmla="*/ 7066862 h 7066862"/>
              <a:gd name="connsiteX0" fmla="*/ 0 w 3969651"/>
              <a:gd name="connsiteY0" fmla="*/ 5948221 h 5948221"/>
              <a:gd name="connsiteX1" fmla="*/ 1863 w 3969651"/>
              <a:gd name="connsiteY1" fmla="*/ 5698862 h 5948221"/>
              <a:gd name="connsiteX2" fmla="*/ 320025 w 3969651"/>
              <a:gd name="connsiteY2" fmla="*/ 3799836 h 5948221"/>
              <a:gd name="connsiteX3" fmla="*/ 3430486 w 3969651"/>
              <a:gd name="connsiteY3" fmla="*/ 295907 h 5948221"/>
              <a:gd name="connsiteX4" fmla="*/ 3863859 w 3969651"/>
              <a:gd name="connsiteY4" fmla="*/ 55612 h 5948221"/>
              <a:gd name="connsiteX5" fmla="*/ 3969651 w 3969651"/>
              <a:gd name="connsiteY5" fmla="*/ 0 h 594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651" h="5948221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755251-65B8-4AF0-9132-8468AA10CE25}"/>
              </a:ext>
            </a:extLst>
          </p:cNvPr>
          <p:cNvSpPr txBox="1"/>
          <p:nvPr/>
        </p:nvSpPr>
        <p:spPr>
          <a:xfrm>
            <a:off x="6564702" y="6119004"/>
            <a:ext cx="548927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Von User:52 Pickup - Based on map data of the IEG-Maps project (Andreas Kunz, B. Johnen and Joachim Robert Moeschl: University of Mainz) - http://www.ieg-maps.uni-mainz.de, CC BY-SA 2.5, https://commons.wikimedia.org/w/index.php?curid=1559052</a:t>
            </a:r>
          </a:p>
        </p:txBody>
      </p:sp>
    </p:spTree>
    <p:extLst>
      <p:ext uri="{BB962C8B-B14F-4D97-AF65-F5344CB8AC3E}">
        <p14:creationId xmlns:p14="http://schemas.microsoft.com/office/powerpoint/2010/main" val="3865746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4FCEB-C5AC-48AB-ABED-79C522845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Hintergrund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76920-60A1-4BF5-9C72-95A1DAAFF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solidFill>
                  <a:srgbClr val="FFFFFF">
                    <a:alpha val="70000"/>
                  </a:srgbClr>
                </a:solidFill>
              </a:rPr>
              <a:t>Linksrheinische</a:t>
            </a:r>
            <a:r>
              <a:rPr lang="en-US" dirty="0">
                <a:solidFill>
                  <a:srgbClr val="FFFFFF">
                    <a:alpha val="70000"/>
                  </a:srgbClr>
                </a:solidFill>
              </a:rPr>
              <a:t> </a:t>
            </a:r>
            <a:r>
              <a:rPr lang="en-US" err="1">
                <a:solidFill>
                  <a:srgbClr val="FFFFFF">
                    <a:alpha val="70000"/>
                  </a:srgbClr>
                </a:solidFill>
              </a:rPr>
              <a:t>Gebiete</a:t>
            </a:r>
            <a:r>
              <a:rPr lang="en-US" dirty="0">
                <a:solidFill>
                  <a:srgbClr val="FFFFFF">
                    <a:alpha val="70000"/>
                  </a:srgbClr>
                </a:solidFill>
              </a:rPr>
              <a:t>: </a:t>
            </a:r>
            <a:r>
              <a:rPr lang="en-US" err="1">
                <a:solidFill>
                  <a:srgbClr val="FFFFFF">
                    <a:alpha val="70000"/>
                  </a:srgbClr>
                </a:solidFill>
              </a:rPr>
              <a:t>seit</a:t>
            </a:r>
            <a:r>
              <a:rPr lang="en-US" dirty="0">
                <a:solidFill>
                  <a:srgbClr val="FFFFFF">
                    <a:alpha val="70000"/>
                  </a:srgbClr>
                </a:solidFill>
              </a:rPr>
              <a:t> Wiener </a:t>
            </a:r>
            <a:r>
              <a:rPr lang="en-US" err="1">
                <a:solidFill>
                  <a:srgbClr val="FFFFFF">
                    <a:alpha val="70000"/>
                  </a:srgbClr>
                </a:solidFill>
              </a:rPr>
              <a:t>Kongress</a:t>
            </a:r>
            <a:r>
              <a:rPr lang="en-US" dirty="0">
                <a:solidFill>
                  <a:srgbClr val="FFFFFF">
                    <a:alpha val="70000"/>
                  </a:srgbClr>
                </a:solidFill>
              </a:rPr>
              <a:t> </a:t>
            </a:r>
            <a:r>
              <a:rPr lang="en-US" err="1">
                <a:solidFill>
                  <a:srgbClr val="FFFFFF">
                    <a:alpha val="70000"/>
                  </a:srgbClr>
                </a:solidFill>
              </a:rPr>
              <a:t>wieder</a:t>
            </a:r>
            <a:r>
              <a:rPr lang="en-US" dirty="0">
                <a:solidFill>
                  <a:srgbClr val="FFFFFF">
                    <a:alpha val="70000"/>
                  </a:srgbClr>
                </a:solidFill>
              </a:rPr>
              <a:t> </a:t>
            </a:r>
            <a:r>
              <a:rPr lang="en-US">
                <a:solidFill>
                  <a:srgbClr val="FFFFFF">
                    <a:alpha val="70000"/>
                  </a:srgbClr>
                </a:solidFill>
              </a:rPr>
              <a:t>"deutsch" </a:t>
            </a:r>
            <a:br>
              <a:rPr lang="en-US" dirty="0">
                <a:solidFill>
                  <a:srgbClr val="FFFFFF">
                    <a:alpha val="70000"/>
                  </a:srgbClr>
                </a:solidFill>
              </a:rPr>
            </a:br>
            <a:r>
              <a:rPr lang="en-US">
                <a:solidFill>
                  <a:srgbClr val="FFFFFF">
                    <a:alpha val="70000"/>
                  </a:srgbClr>
                </a:solidFill>
                <a:ea typeface="+mn-lt"/>
                <a:cs typeface="+mn-lt"/>
              </a:rPr>
              <a:t>→ preußische Rheinprovinz</a:t>
            </a:r>
            <a:endParaRPr lang="en-US" dirty="0">
              <a:ea typeface="+mn-lt"/>
              <a:cs typeface="+mn-lt"/>
            </a:endParaRPr>
          </a:p>
          <a:p>
            <a:r>
              <a:rPr lang="en-US">
                <a:solidFill>
                  <a:srgbClr val="FFFFFF">
                    <a:alpha val="70000"/>
                  </a:srgbClr>
                </a:solidFill>
                <a:ea typeface="+mn-lt"/>
                <a:cs typeface="+mn-lt"/>
              </a:rPr>
              <a:t>Rheinromantik &amp; Tourismus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>
              <a:solidFill>
                <a:srgbClr val="FFFFFF">
                  <a:alpha val="70000"/>
                </a:srgbClr>
              </a:solidFill>
              <a:ea typeface="+mn-lt"/>
              <a:cs typeface="+mn-lt"/>
            </a:endParaRPr>
          </a:p>
          <a:p>
            <a:endParaRPr lang="en-US" dirty="0">
              <a:solidFill>
                <a:srgbClr val="FFFFFF">
                  <a:alpha val="70000"/>
                </a:srgbClr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2079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7B69F995-8A51-426D-A66A-D264F8A7F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1" t="12395" r="12813" b="13025"/>
          <a:stretch/>
        </p:blipFill>
        <p:spPr>
          <a:xfrm>
            <a:off x="1316968" y="-1883"/>
            <a:ext cx="9702623" cy="6932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93CE12-3573-4E54-99D8-8A1184FAF561}"/>
              </a:ext>
            </a:extLst>
          </p:cNvPr>
          <p:cNvSpPr txBox="1"/>
          <p:nvPr/>
        </p:nvSpPr>
        <p:spPr>
          <a:xfrm>
            <a:off x="8203720" y="195533"/>
            <a:ext cx="2815087" cy="7222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Von J. J. Tanner - Heinrich Heine Universität Düsseldorf, Gemeinfrei, https://commons.wikimedia.org/w/index.php?curid=5303595</a:t>
            </a:r>
          </a:p>
        </p:txBody>
      </p:sp>
    </p:spTree>
    <p:extLst>
      <p:ext uri="{BB962C8B-B14F-4D97-AF65-F5344CB8AC3E}">
        <p14:creationId xmlns:p14="http://schemas.microsoft.com/office/powerpoint/2010/main" val="754443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boat, outdoor, mountain&#10;&#10;Description automatically generated">
            <a:extLst>
              <a:ext uri="{FF2B5EF4-FFF2-40B4-BE49-F238E27FC236}">
                <a16:creationId xmlns:a16="http://schemas.microsoft.com/office/drawing/2014/main" id="{5E5425F3-E8C5-4CB2-8185-1AA47DBE4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7" t="10128" r="-33" b="-369"/>
          <a:stretch/>
        </p:blipFill>
        <p:spPr>
          <a:xfrm>
            <a:off x="11285" y="-11785"/>
            <a:ext cx="12190391" cy="70505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A519B6-5A10-488C-B378-856043C56070}"/>
              </a:ext>
            </a:extLst>
          </p:cNvPr>
          <p:cNvSpPr txBox="1"/>
          <p:nvPr/>
        </p:nvSpPr>
        <p:spPr>
          <a:xfrm>
            <a:off x="267419" y="152400"/>
            <a:ext cx="504357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Von unbekannt - Die Schiffe der Köln-Düsseldorfer einst und jetzt, Hans Rindt, PD-alt-100, https://de.wikipedia.org/w/index.php?curid=5875462</a:t>
            </a:r>
          </a:p>
        </p:txBody>
      </p:sp>
    </p:spTree>
    <p:extLst>
      <p:ext uri="{BB962C8B-B14F-4D97-AF65-F5344CB8AC3E}">
        <p14:creationId xmlns:p14="http://schemas.microsoft.com/office/powerpoint/2010/main" val="2884770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F8AC96-35C7-4800-A227-01C22FC3D4E0}"/>
              </a:ext>
            </a:extLst>
          </p:cNvPr>
          <p:cNvSpPr txBox="1"/>
          <p:nvPr/>
        </p:nvSpPr>
        <p:spPr>
          <a:xfrm>
            <a:off x="152400" y="4523117"/>
            <a:ext cx="622252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0" i="0" u="none" strike="noStrike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Der </a:t>
            </a:r>
            <a:r>
              <a:rPr lang="en-US" b="1" i="0" u="none" strike="noStrike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Alte Zoll</a:t>
            </a:r>
            <a:r>
              <a:rPr lang="en-US" b="0" i="0" u="none" strike="noStrike">
                <a:solidFill>
                  <a:srgbClr val="FFFFFF"/>
                </a:solidFill>
                <a:latin typeface="Arial"/>
                <a:ea typeface="Arial"/>
                <a:cs typeface="Arial"/>
              </a:rPr>
              <a:t> in Bonn ist eine 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ehemalige Bastion</a:t>
            </a:r>
            <a:r>
              <a:rPr lang="en-US" b="0" i="0" u="none" strike="noStrike">
                <a:solidFill>
                  <a:srgbClr val="FFFFFF"/>
                </a:solidFill>
                <a:latin typeface="Arial"/>
                <a:ea typeface="Arial"/>
                <a:cs typeface="Arial"/>
              </a:rPr>
              <a:t> der Bonner Stadtbefestigung. </a:t>
            </a:r>
            <a:r>
              <a:rPr lang="en-US" b="0" i="0" u="none" strike="noStrike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Er wurde um das Jahr 1644 errichtet und liegt am Hang des Rheinufers auf dem Privatgelände der Universität Bonn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7D29855-AD5C-44D4-B807-A03B0BCDE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64" y="99561"/>
            <a:ext cx="6438181" cy="43009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CEFBB7-D0B1-47D2-B9EE-8CD652A86C9C}"/>
              </a:ext>
            </a:extLst>
          </p:cNvPr>
          <p:cNvSpPr txBox="1"/>
          <p:nvPr/>
        </p:nvSpPr>
        <p:spPr>
          <a:xfrm>
            <a:off x="310551" y="238664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Von HKuhse-Bonn - Eigenes Werk, CC BY-SA 4.0, https://commons.wikimedia.org/w/index.php?curid=62148912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8BAAA62-E945-4D29-A295-C75403506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022" y="530882"/>
            <a:ext cx="5115464" cy="3423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640EF9-E09A-4633-8C1A-8BAB6E2A93AA}"/>
              </a:ext>
            </a:extLst>
          </p:cNvPr>
          <p:cNvSpPr txBox="1"/>
          <p:nvPr/>
        </p:nvSpPr>
        <p:spPr>
          <a:xfrm>
            <a:off x="7887419" y="267419"/>
            <a:ext cx="431033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By © Axel Kirch / CC BY-SA 4.0 (via Wikimedia Commons), CC BY-SA 4.0, https://commons.wikimedia.org/w/index.php?curid=72781078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82076-E553-4626-97D5-1EFC439FD19F}"/>
              </a:ext>
            </a:extLst>
          </p:cNvPr>
          <p:cNvSpPr txBox="1"/>
          <p:nvPr/>
        </p:nvSpPr>
        <p:spPr>
          <a:xfrm>
            <a:off x="9367388" y="407652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Ernst-Moritz-Arndt-Denkmal am Alten Zoll</a:t>
            </a:r>
          </a:p>
        </p:txBody>
      </p:sp>
    </p:spTree>
    <p:extLst>
      <p:ext uri="{BB962C8B-B14F-4D97-AF65-F5344CB8AC3E}">
        <p14:creationId xmlns:p14="http://schemas.microsoft.com/office/powerpoint/2010/main" val="2818195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bbleVTI">
  <a:themeElements>
    <a:clrScheme name="AnalogousFromLightSeedLeftStep">
      <a:dk1>
        <a:srgbClr val="000000"/>
      </a:dk1>
      <a:lt1>
        <a:srgbClr val="FFFFFF"/>
      </a:lt1>
      <a:dk2>
        <a:srgbClr val="213A3B"/>
      </a:dk2>
      <a:lt2>
        <a:srgbClr val="E8E5E2"/>
      </a:lt2>
      <a:accent1>
        <a:srgbClr val="80A6C3"/>
      </a:accent1>
      <a:accent2>
        <a:srgbClr val="6EAEAF"/>
      </a:accent2>
      <a:accent3>
        <a:srgbClr val="7BAC98"/>
      </a:accent3>
      <a:accent4>
        <a:srgbClr val="6EAF7A"/>
      </a:accent4>
      <a:accent5>
        <a:srgbClr val="86AC7B"/>
      </a:accent5>
      <a:accent6>
        <a:srgbClr val="93A96B"/>
      </a:accent6>
      <a:hlink>
        <a:srgbClr val="A1795A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1103</Words>
  <Application>Microsoft Macintosh PowerPoint</Application>
  <PresentationFormat>Breitbild</PresentationFormat>
  <Paragraphs>52</Paragraphs>
  <Slides>17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6" baseType="lpstr">
      <vt:lpstr>Arial</vt:lpstr>
      <vt:lpstr>Avenir Next LT Pro</vt:lpstr>
      <vt:lpstr>Avenir Next LT Pro Light</vt:lpstr>
      <vt:lpstr>Calibri</vt:lpstr>
      <vt:lpstr>Calibri Light</vt:lpstr>
      <vt:lpstr>Linux Libertine</vt:lpstr>
      <vt:lpstr>Sitka Subheading</vt:lpstr>
      <vt:lpstr>office theme</vt:lpstr>
      <vt:lpstr>PebbleVTI</vt:lpstr>
      <vt:lpstr>PowerPoint-Präsentation</vt:lpstr>
      <vt:lpstr>Rheinkrise 1840</vt:lpstr>
      <vt:lpstr>Aufgabe</vt:lpstr>
      <vt:lpstr>Hintergrund</vt:lpstr>
      <vt:lpstr>PowerPoint-Präsentation</vt:lpstr>
      <vt:lpstr>Hintergrund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Hintergrund</vt:lpstr>
      <vt:lpstr>PowerPoint-Präsentation</vt:lpstr>
      <vt:lpstr>PowerPoint-Präsentation</vt:lpstr>
      <vt:lpstr>PowerPoint-Präsentation</vt:lpstr>
      <vt:lpstr>PowerPoint-Präsentation</vt:lpstr>
      <vt:lpstr>Quellen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Nina Toller</cp:lastModifiedBy>
  <cp:revision>227</cp:revision>
  <dcterms:created xsi:type="dcterms:W3CDTF">2021-10-04T14:53:36Z</dcterms:created>
  <dcterms:modified xsi:type="dcterms:W3CDTF">2021-10-19T10:59:07Z</dcterms:modified>
</cp:coreProperties>
</file>